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9" r:id="rId3"/>
    <p:sldId id="300" r:id="rId4"/>
    <p:sldId id="293" r:id="rId5"/>
    <p:sldId id="301" r:id="rId6"/>
    <p:sldId id="307" r:id="rId7"/>
    <p:sldId id="308" r:id="rId8"/>
    <p:sldId id="304" r:id="rId9"/>
    <p:sldId id="309" r:id="rId10"/>
    <p:sldId id="28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83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1216"/>
    <a:srgbClr val="00375D"/>
    <a:srgbClr val="384F87"/>
    <a:srgbClr val="F3D9E5"/>
    <a:srgbClr val="015792"/>
    <a:srgbClr val="015692"/>
    <a:srgbClr val="00385D"/>
    <a:srgbClr val="4D6399"/>
    <a:srgbClr val="F28E3A"/>
    <a:srgbClr val="DDDA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64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-96" y="-59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386A1-0EEF-4008-9651-D9FBCDA87984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AB25A-A8D5-45D9-8405-1744D431B6F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3121476"/>
            <a:ext cx="10515600" cy="1325563"/>
          </a:xfrm>
        </p:spPr>
        <p:txBody>
          <a:bodyPr/>
          <a:lstStyle>
            <a:lvl1pPr algn="ctr" fontAlgn="base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400" b="1" kern="10" spc="3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rPr>
              <a:t>添加相关课程章节标题</a:t>
            </a:r>
          </a:p>
        </p:txBody>
      </p:sp>
      <p:sp>
        <p:nvSpPr>
          <p:cNvPr id="6" name="椭圆 5"/>
          <p:cNvSpPr/>
          <p:nvPr userDrawn="1"/>
        </p:nvSpPr>
        <p:spPr>
          <a:xfrm>
            <a:off x="9774641" y="912580"/>
            <a:ext cx="900980" cy="900980"/>
          </a:xfrm>
          <a:prstGeom prst="ellipse">
            <a:avLst/>
          </a:prstGeom>
          <a:solidFill>
            <a:srgbClr val="F3D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="" xmlns:a16="http://schemas.microsoft.com/office/drawing/2014/main" id="{E82BC4F2-AF05-40C7-BECC-C41F6219CD16}"/>
              </a:ext>
            </a:extLst>
          </p:cNvPr>
          <p:cNvSpPr/>
          <p:nvPr userDrawn="1"/>
        </p:nvSpPr>
        <p:spPr>
          <a:xfrm>
            <a:off x="10449815" y="5517993"/>
            <a:ext cx="3280095" cy="3280095"/>
          </a:xfrm>
          <a:prstGeom prst="ellipse">
            <a:avLst/>
          </a:prstGeom>
          <a:solidFill>
            <a:srgbClr val="003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35393850-D3C7-4B20-853A-A4D063E165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933" y="173513"/>
            <a:ext cx="1955801" cy="497840"/>
          </a:xfrm>
          <a:prstGeom prst="rect">
            <a:avLst/>
          </a:prstGeom>
          <a:effectLst/>
        </p:spPr>
      </p:pic>
      <p:sp>
        <p:nvSpPr>
          <p:cNvPr id="10" name="椭圆 9">
            <a:extLst>
              <a:ext uri="{FF2B5EF4-FFF2-40B4-BE49-F238E27FC236}">
                <a16:creationId xmlns="" xmlns:a16="http://schemas.microsoft.com/office/drawing/2014/main" id="{B1C62DFC-AC9A-49DB-96D0-521FC45F1AF0}"/>
              </a:ext>
            </a:extLst>
          </p:cNvPr>
          <p:cNvSpPr/>
          <p:nvPr userDrawn="1"/>
        </p:nvSpPr>
        <p:spPr>
          <a:xfrm>
            <a:off x="-1500913" y="-1466535"/>
            <a:ext cx="3280095" cy="3280095"/>
          </a:xfrm>
          <a:prstGeom prst="ellipse">
            <a:avLst/>
          </a:prstGeom>
          <a:solidFill>
            <a:srgbClr val="003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="" xmlns:a16="http://schemas.microsoft.com/office/drawing/2014/main" id="{7BB350FA-7FCC-495E-B82A-5E99E3E2983D}"/>
              </a:ext>
            </a:extLst>
          </p:cNvPr>
          <p:cNvSpPr/>
          <p:nvPr userDrawn="1"/>
        </p:nvSpPr>
        <p:spPr>
          <a:xfrm>
            <a:off x="-311356" y="6257060"/>
            <a:ext cx="900980" cy="900980"/>
          </a:xfrm>
          <a:prstGeom prst="ellipse">
            <a:avLst/>
          </a:prstGeom>
          <a:solidFill>
            <a:srgbClr val="F3D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91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00151" y="149606"/>
            <a:ext cx="5987143" cy="762508"/>
          </a:xfrm>
        </p:spPr>
        <p:txBody>
          <a:bodyPr>
            <a:normAutofit/>
          </a:bodyPr>
          <a:lstStyle>
            <a:lvl1pPr>
              <a:defRPr sz="3200">
                <a:latin typeface="宋体" pitchFamily="2" charset="-122"/>
                <a:ea typeface="宋体" pitchFamily="2" charset="-122"/>
              </a:defRPr>
            </a:lvl1pPr>
          </a:lstStyle>
          <a:p>
            <a:r>
              <a:rPr lang="en-US" altLang="zh-CN" dirty="0"/>
              <a:t>1.1</a:t>
            </a:r>
            <a:r>
              <a:rPr lang="zh-CN" altLang="en-US" dirty="0"/>
              <a:t>单击此处输入标题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387845"/>
            <a:ext cx="10515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dirty="0"/>
              <a:t>单击此处输入正文内容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386A1-0EEF-4008-9651-D9FBCDA87984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AB25A-A8D5-45D9-8405-1744D431B6F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385" y="122580"/>
            <a:ext cx="2148039" cy="544170"/>
          </a:xfrm>
          <a:prstGeom prst="rect">
            <a:avLst/>
          </a:prstGeom>
          <a:effectLst/>
        </p:spPr>
      </p:pic>
      <p:sp>
        <p:nvSpPr>
          <p:cNvPr id="7" name="矩形 6"/>
          <p:cNvSpPr/>
          <p:nvPr userDrawn="1"/>
        </p:nvSpPr>
        <p:spPr>
          <a:xfrm>
            <a:off x="-9525" y="962025"/>
            <a:ext cx="12201525" cy="64800"/>
          </a:xfrm>
          <a:prstGeom prst="rect">
            <a:avLst/>
          </a:prstGeom>
          <a:solidFill>
            <a:srgbClr val="003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-9525" y="914400"/>
            <a:ext cx="12201525" cy="18000"/>
          </a:xfrm>
          <a:prstGeom prst="rect">
            <a:avLst/>
          </a:prstGeom>
          <a:solidFill>
            <a:srgbClr val="003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 userDrawn="1"/>
        </p:nvSpPr>
        <p:spPr>
          <a:xfrm rot="2182719">
            <a:off x="504599" y="267577"/>
            <a:ext cx="525224" cy="525662"/>
          </a:xfrm>
          <a:custGeom>
            <a:avLst/>
            <a:gdLst>
              <a:gd name="connsiteX0" fmla="*/ 1397239 w 4086261"/>
              <a:gd name="connsiteY0" fmla="*/ 3983323 h 4089669"/>
              <a:gd name="connsiteX1" fmla="*/ 2692486 w 4086261"/>
              <a:gd name="connsiteY1" fmla="*/ 3983323 h 4089669"/>
              <a:gd name="connsiteX2" fmla="*/ 2519794 w 4086261"/>
              <a:gd name="connsiteY2" fmla="*/ 4033742 h 4089669"/>
              <a:gd name="connsiteX3" fmla="*/ 1544250 w 4086261"/>
              <a:gd name="connsiteY3" fmla="*/ 4027800 h 4089669"/>
              <a:gd name="connsiteX4" fmla="*/ 804026 w 4086261"/>
              <a:gd name="connsiteY4" fmla="*/ 3670142 h 4089669"/>
              <a:gd name="connsiteX5" fmla="*/ 3281458 w 4086261"/>
              <a:gd name="connsiteY5" fmla="*/ 3670141 h 4089669"/>
              <a:gd name="connsiteX6" fmla="*/ 3255881 w 4086261"/>
              <a:gd name="connsiteY6" fmla="*/ 3691053 h 4089669"/>
              <a:gd name="connsiteX7" fmla="*/ 3081303 w 4086261"/>
              <a:gd name="connsiteY7" fmla="*/ 3806551 h 4089669"/>
              <a:gd name="connsiteX8" fmla="*/ 3002472 w 4086261"/>
              <a:gd name="connsiteY8" fmla="*/ 3847940 h 4089669"/>
              <a:gd name="connsiteX9" fmla="*/ 1083093 w 4086261"/>
              <a:gd name="connsiteY9" fmla="*/ 3847940 h 4089669"/>
              <a:gd name="connsiteX10" fmla="*/ 998337 w 4086261"/>
              <a:gd name="connsiteY10" fmla="*/ 3803064 h 4089669"/>
              <a:gd name="connsiteX11" fmla="*/ 831558 w 4086261"/>
              <a:gd name="connsiteY11" fmla="*/ 3692597 h 4089669"/>
              <a:gd name="connsiteX12" fmla="*/ 478160 w 4086261"/>
              <a:gd name="connsiteY12" fmla="*/ 3356959 h 4089669"/>
              <a:gd name="connsiteX13" fmla="*/ 3608881 w 4086261"/>
              <a:gd name="connsiteY13" fmla="*/ 3356958 h 4089669"/>
              <a:gd name="connsiteX14" fmla="*/ 3563012 w 4086261"/>
              <a:gd name="connsiteY14" fmla="*/ 3413196 h 4089669"/>
              <a:gd name="connsiteX15" fmla="*/ 3441689 w 4086261"/>
              <a:gd name="connsiteY15" fmla="*/ 3534757 h 4089669"/>
              <a:gd name="connsiteX16" fmla="*/ 644751 w 4086261"/>
              <a:gd name="connsiteY16" fmla="*/ 3534758 h 4089669"/>
              <a:gd name="connsiteX17" fmla="*/ 529408 w 4086261"/>
              <a:gd name="connsiteY17" fmla="*/ 3419640 h 4089669"/>
              <a:gd name="connsiteX18" fmla="*/ 260816 w 4086261"/>
              <a:gd name="connsiteY18" fmla="*/ 3043774 h 4089669"/>
              <a:gd name="connsiteX19" fmla="*/ 3825638 w 4086261"/>
              <a:gd name="connsiteY19" fmla="*/ 3043773 h 4089669"/>
              <a:gd name="connsiteX20" fmla="*/ 3801359 w 4086261"/>
              <a:gd name="connsiteY20" fmla="*/ 3089628 h 4089669"/>
              <a:gd name="connsiteX21" fmla="*/ 3713965 w 4086261"/>
              <a:gd name="connsiteY21" fmla="*/ 3221573 h 4089669"/>
              <a:gd name="connsiteX22" fmla="*/ 373087 w 4086261"/>
              <a:gd name="connsiteY22" fmla="*/ 3221573 h 4089669"/>
              <a:gd name="connsiteX23" fmla="*/ 281415 w 4086261"/>
              <a:gd name="connsiteY23" fmla="*/ 3083007 h 4089669"/>
              <a:gd name="connsiteX24" fmla="*/ 119720 w 4086261"/>
              <a:gd name="connsiteY24" fmla="*/ 2736921 h 4089669"/>
              <a:gd name="connsiteX25" fmla="*/ 3967092 w 4086261"/>
              <a:gd name="connsiteY25" fmla="*/ 2736920 h 4089669"/>
              <a:gd name="connsiteX26" fmla="*/ 3894194 w 4086261"/>
              <a:gd name="connsiteY26" fmla="*/ 2914295 h 4089669"/>
              <a:gd name="connsiteX27" fmla="*/ 3893969 w 4086261"/>
              <a:gd name="connsiteY27" fmla="*/ 2914719 h 4089669"/>
              <a:gd name="connsiteX28" fmla="*/ 193057 w 4086261"/>
              <a:gd name="connsiteY28" fmla="*/ 2914720 h 4089669"/>
              <a:gd name="connsiteX29" fmla="*/ 185946 w 4086261"/>
              <a:gd name="connsiteY29" fmla="*/ 2901176 h 4089669"/>
              <a:gd name="connsiteX30" fmla="*/ 37017 w 4086261"/>
              <a:gd name="connsiteY30" fmla="*/ 2430067 h 4089669"/>
              <a:gd name="connsiteX31" fmla="*/ 4048918 w 4086261"/>
              <a:gd name="connsiteY31" fmla="*/ 2430066 h 4089669"/>
              <a:gd name="connsiteX32" fmla="*/ 4026095 w 4086261"/>
              <a:gd name="connsiteY32" fmla="*/ 2543715 h 4089669"/>
              <a:gd name="connsiteX33" fmla="*/ 4006687 w 4086261"/>
              <a:gd name="connsiteY33" fmla="*/ 2607865 h 4089669"/>
              <a:gd name="connsiteX34" fmla="*/ 79439 w 4086261"/>
              <a:gd name="connsiteY34" fmla="*/ 2607866 h 4089669"/>
              <a:gd name="connsiteX35" fmla="*/ 54223 w 4086261"/>
              <a:gd name="connsiteY35" fmla="*/ 2521499 h 4089669"/>
              <a:gd name="connsiteX36" fmla="*/ 121 w 4086261"/>
              <a:gd name="connsiteY36" fmla="*/ 2113142 h 4089669"/>
              <a:gd name="connsiteX37" fmla="*/ 4085162 w 4086261"/>
              <a:gd name="connsiteY37" fmla="*/ 2113142 h 4089669"/>
              <a:gd name="connsiteX38" fmla="*/ 4084854 w 4086261"/>
              <a:gd name="connsiteY38" fmla="*/ 2156166 h 4089669"/>
              <a:gd name="connsiteX39" fmla="*/ 4070955 w 4086261"/>
              <a:gd name="connsiteY39" fmla="*/ 2290941 h 4089669"/>
              <a:gd name="connsiteX40" fmla="*/ 14357 w 4086261"/>
              <a:gd name="connsiteY40" fmla="*/ 2290941 h 4089669"/>
              <a:gd name="connsiteX41" fmla="*/ 0 w 4086261"/>
              <a:gd name="connsiteY41" fmla="*/ 2130050 h 4089669"/>
              <a:gd name="connsiteX42" fmla="*/ 14854 w 4086261"/>
              <a:gd name="connsiteY42" fmla="*/ 1803107 h 4089669"/>
              <a:gd name="connsiteX43" fmla="*/ 4072294 w 4086261"/>
              <a:gd name="connsiteY43" fmla="*/ 1803107 h 4089669"/>
              <a:gd name="connsiteX44" fmla="*/ 4086261 w 4086261"/>
              <a:gd name="connsiteY44" fmla="*/ 1959620 h 4089669"/>
              <a:gd name="connsiteX45" fmla="*/ 4086108 w 4086261"/>
              <a:gd name="connsiteY45" fmla="*/ 1980906 h 4089669"/>
              <a:gd name="connsiteX46" fmla="*/ 1067 w 4086261"/>
              <a:gd name="connsiteY46" fmla="*/ 1980906 h 4089669"/>
              <a:gd name="connsiteX47" fmla="*/ 1406 w 4086261"/>
              <a:gd name="connsiteY47" fmla="*/ 1933504 h 4089669"/>
              <a:gd name="connsiteX48" fmla="*/ 77117 w 4086261"/>
              <a:gd name="connsiteY48" fmla="*/ 1489925 h 4089669"/>
              <a:gd name="connsiteX49" fmla="*/ 4009193 w 4086261"/>
              <a:gd name="connsiteY49" fmla="*/ 1489925 h 4089669"/>
              <a:gd name="connsiteX50" fmla="*/ 4032038 w 4086261"/>
              <a:gd name="connsiteY50" fmla="*/ 1568171 h 4089669"/>
              <a:gd name="connsiteX51" fmla="*/ 4050772 w 4086261"/>
              <a:gd name="connsiteY51" fmla="*/ 1667724 h 4089669"/>
              <a:gd name="connsiteX52" fmla="*/ 35712 w 4086261"/>
              <a:gd name="connsiteY52" fmla="*/ 1667724 h 4089669"/>
              <a:gd name="connsiteX53" fmla="*/ 60165 w 4086261"/>
              <a:gd name="connsiteY53" fmla="*/ 1545955 h 4089669"/>
              <a:gd name="connsiteX54" fmla="*/ 191505 w 4086261"/>
              <a:gd name="connsiteY54" fmla="*/ 1176742 h 4089669"/>
              <a:gd name="connsiteX55" fmla="*/ 3894145 w 4086261"/>
              <a:gd name="connsiteY55" fmla="*/ 1176742 h 4089669"/>
              <a:gd name="connsiteX56" fmla="*/ 3900315 w 4086261"/>
              <a:gd name="connsiteY56" fmla="*/ 1188494 h 4089669"/>
              <a:gd name="connsiteX57" fmla="*/ 3967264 w 4086261"/>
              <a:gd name="connsiteY57" fmla="*/ 1354541 h 4089669"/>
              <a:gd name="connsiteX58" fmla="*/ 118432 w 4086261"/>
              <a:gd name="connsiteY58" fmla="*/ 1354541 h 4089669"/>
              <a:gd name="connsiteX59" fmla="*/ 375302 w 4086261"/>
              <a:gd name="connsiteY59" fmla="*/ 863557 h 4089669"/>
              <a:gd name="connsiteX60" fmla="*/ 3710170 w 4086261"/>
              <a:gd name="connsiteY60" fmla="*/ 863557 h 4089669"/>
              <a:gd name="connsiteX61" fmla="*/ 3804846 w 4086261"/>
              <a:gd name="connsiteY61" fmla="*/ 1006662 h 4089669"/>
              <a:gd name="connsiteX62" fmla="*/ 3823062 w 4086261"/>
              <a:gd name="connsiteY62" fmla="*/ 1041356 h 4089669"/>
              <a:gd name="connsiteX63" fmla="*/ 263027 w 4086261"/>
              <a:gd name="connsiteY63" fmla="*/ 1041356 h 4089669"/>
              <a:gd name="connsiteX64" fmla="*/ 284901 w 4086261"/>
              <a:gd name="connsiteY64" fmla="*/ 1000042 h 4089669"/>
              <a:gd name="connsiteX65" fmla="*/ 1378779 w 4086261"/>
              <a:gd name="connsiteY65" fmla="*/ 110725 h 4089669"/>
              <a:gd name="connsiteX66" fmla="*/ 1566467 w 4086261"/>
              <a:gd name="connsiteY66" fmla="*/ 55927 h 4089669"/>
              <a:gd name="connsiteX67" fmla="*/ 2542011 w 4086261"/>
              <a:gd name="connsiteY67" fmla="*/ 61870 h 4089669"/>
              <a:gd name="connsiteX68" fmla="*/ 2703493 w 4086261"/>
              <a:gd name="connsiteY68" fmla="*/ 110725 h 4089669"/>
              <a:gd name="connsiteX69" fmla="*/ 642784 w 4086261"/>
              <a:gd name="connsiteY69" fmla="*/ 556704 h 4089669"/>
              <a:gd name="connsiteX70" fmla="*/ 3443305 w 4086261"/>
              <a:gd name="connsiteY70" fmla="*/ 556704 h 4089669"/>
              <a:gd name="connsiteX71" fmla="*/ 3556853 w 4086261"/>
              <a:gd name="connsiteY71" fmla="*/ 670030 h 4089669"/>
              <a:gd name="connsiteX72" fmla="*/ 3609565 w 4086261"/>
              <a:gd name="connsiteY72" fmla="*/ 734502 h 4089669"/>
              <a:gd name="connsiteX73" fmla="*/ 475918 w 4086261"/>
              <a:gd name="connsiteY73" fmla="*/ 734503 h 4089669"/>
              <a:gd name="connsiteX74" fmla="*/ 523248 w 4086261"/>
              <a:gd name="connsiteY74" fmla="*/ 676473 h 4089669"/>
              <a:gd name="connsiteX75" fmla="*/ 830380 w 4086261"/>
              <a:gd name="connsiteY75" fmla="*/ 398616 h 4089669"/>
              <a:gd name="connsiteX76" fmla="*/ 1004958 w 4086261"/>
              <a:gd name="connsiteY76" fmla="*/ 283119 h 4089669"/>
              <a:gd name="connsiteX77" fmla="*/ 1068322 w 4086261"/>
              <a:gd name="connsiteY77" fmla="*/ 249850 h 4089669"/>
              <a:gd name="connsiteX78" fmla="*/ 3018504 w 4086261"/>
              <a:gd name="connsiteY78" fmla="*/ 249850 h 4089669"/>
              <a:gd name="connsiteX79" fmla="*/ 3087924 w 4086261"/>
              <a:gd name="connsiteY79" fmla="*/ 286606 h 4089669"/>
              <a:gd name="connsiteX80" fmla="*/ 3254703 w 4086261"/>
              <a:gd name="connsiteY80" fmla="*/ 397072 h 4089669"/>
              <a:gd name="connsiteX81" fmla="*/ 3292192 w 4086261"/>
              <a:gd name="connsiteY81" fmla="*/ 427649 h 4089669"/>
              <a:gd name="connsiteX82" fmla="*/ 794871 w 4086261"/>
              <a:gd name="connsiteY82" fmla="*/ 427649 h 4089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4086261" h="4089669">
                <a:moveTo>
                  <a:pt x="1397239" y="3983323"/>
                </a:moveTo>
                <a:lnTo>
                  <a:pt x="2692486" y="3983323"/>
                </a:lnTo>
                <a:lnTo>
                  <a:pt x="2519794" y="4033742"/>
                </a:lnTo>
                <a:cubicBezTo>
                  <a:pt x="2196895" y="4110978"/>
                  <a:pt x="1861734" y="4107484"/>
                  <a:pt x="1544250" y="4027800"/>
                </a:cubicBezTo>
                <a:close/>
                <a:moveTo>
                  <a:pt x="804026" y="3670142"/>
                </a:moveTo>
                <a:lnTo>
                  <a:pt x="3281458" y="3670141"/>
                </a:lnTo>
                <a:lnTo>
                  <a:pt x="3255881" y="3691053"/>
                </a:lnTo>
                <a:cubicBezTo>
                  <a:pt x="3199057" y="3732915"/>
                  <a:pt x="3140784" y="3771402"/>
                  <a:pt x="3081303" y="3806551"/>
                </a:cubicBezTo>
                <a:lnTo>
                  <a:pt x="3002472" y="3847940"/>
                </a:lnTo>
                <a:lnTo>
                  <a:pt x="1083093" y="3847940"/>
                </a:lnTo>
                <a:lnTo>
                  <a:pt x="998337" y="3803064"/>
                </a:lnTo>
                <a:cubicBezTo>
                  <a:pt x="941239" y="3769168"/>
                  <a:pt x="885565" y="3732334"/>
                  <a:pt x="831558" y="3692597"/>
                </a:cubicBezTo>
                <a:close/>
                <a:moveTo>
                  <a:pt x="478160" y="3356959"/>
                </a:moveTo>
                <a:lnTo>
                  <a:pt x="3608881" y="3356958"/>
                </a:lnTo>
                <a:lnTo>
                  <a:pt x="3563012" y="3413196"/>
                </a:lnTo>
                <a:lnTo>
                  <a:pt x="3441689" y="3534757"/>
                </a:lnTo>
                <a:lnTo>
                  <a:pt x="644751" y="3534758"/>
                </a:lnTo>
                <a:lnTo>
                  <a:pt x="529408" y="3419640"/>
                </a:lnTo>
                <a:close/>
                <a:moveTo>
                  <a:pt x="260816" y="3043774"/>
                </a:moveTo>
                <a:lnTo>
                  <a:pt x="3825638" y="3043773"/>
                </a:lnTo>
                <a:lnTo>
                  <a:pt x="3801359" y="3089628"/>
                </a:lnTo>
                <a:lnTo>
                  <a:pt x="3713965" y="3221573"/>
                </a:lnTo>
                <a:lnTo>
                  <a:pt x="373087" y="3221573"/>
                </a:lnTo>
                <a:lnTo>
                  <a:pt x="281415" y="3083007"/>
                </a:lnTo>
                <a:close/>
                <a:moveTo>
                  <a:pt x="119720" y="2736921"/>
                </a:moveTo>
                <a:lnTo>
                  <a:pt x="3967092" y="2736920"/>
                </a:lnTo>
                <a:lnTo>
                  <a:pt x="3894194" y="2914295"/>
                </a:lnTo>
                <a:lnTo>
                  <a:pt x="3893969" y="2914719"/>
                </a:lnTo>
                <a:lnTo>
                  <a:pt x="193057" y="2914720"/>
                </a:lnTo>
                <a:lnTo>
                  <a:pt x="185946" y="2901176"/>
                </a:lnTo>
                <a:close/>
                <a:moveTo>
                  <a:pt x="37017" y="2430067"/>
                </a:moveTo>
                <a:lnTo>
                  <a:pt x="4048918" y="2430066"/>
                </a:lnTo>
                <a:lnTo>
                  <a:pt x="4026095" y="2543715"/>
                </a:lnTo>
                <a:lnTo>
                  <a:pt x="4006687" y="2607865"/>
                </a:lnTo>
                <a:lnTo>
                  <a:pt x="79439" y="2607866"/>
                </a:lnTo>
                <a:lnTo>
                  <a:pt x="54223" y="2521499"/>
                </a:lnTo>
                <a:close/>
                <a:moveTo>
                  <a:pt x="121" y="2113142"/>
                </a:moveTo>
                <a:lnTo>
                  <a:pt x="4085162" y="2113142"/>
                </a:lnTo>
                <a:lnTo>
                  <a:pt x="4084854" y="2156166"/>
                </a:lnTo>
                <a:lnTo>
                  <a:pt x="4070955" y="2290941"/>
                </a:lnTo>
                <a:lnTo>
                  <a:pt x="14357" y="2290941"/>
                </a:lnTo>
                <a:lnTo>
                  <a:pt x="0" y="2130050"/>
                </a:lnTo>
                <a:close/>
                <a:moveTo>
                  <a:pt x="14854" y="1803107"/>
                </a:moveTo>
                <a:lnTo>
                  <a:pt x="4072294" y="1803107"/>
                </a:lnTo>
                <a:lnTo>
                  <a:pt x="4086261" y="1959620"/>
                </a:lnTo>
                <a:lnTo>
                  <a:pt x="4086108" y="1980906"/>
                </a:lnTo>
                <a:lnTo>
                  <a:pt x="1067" y="1980906"/>
                </a:lnTo>
                <a:lnTo>
                  <a:pt x="1406" y="1933504"/>
                </a:lnTo>
                <a:close/>
                <a:moveTo>
                  <a:pt x="77117" y="1489925"/>
                </a:moveTo>
                <a:lnTo>
                  <a:pt x="4009193" y="1489925"/>
                </a:lnTo>
                <a:lnTo>
                  <a:pt x="4032038" y="1568171"/>
                </a:lnTo>
                <a:lnTo>
                  <a:pt x="4050772" y="1667724"/>
                </a:lnTo>
                <a:lnTo>
                  <a:pt x="35712" y="1667724"/>
                </a:lnTo>
                <a:lnTo>
                  <a:pt x="60165" y="1545955"/>
                </a:lnTo>
                <a:close/>
                <a:moveTo>
                  <a:pt x="191505" y="1176742"/>
                </a:moveTo>
                <a:lnTo>
                  <a:pt x="3894145" y="1176742"/>
                </a:lnTo>
                <a:lnTo>
                  <a:pt x="3900315" y="1188494"/>
                </a:lnTo>
                <a:lnTo>
                  <a:pt x="3967264" y="1354541"/>
                </a:lnTo>
                <a:lnTo>
                  <a:pt x="118432" y="1354541"/>
                </a:lnTo>
                <a:close/>
                <a:moveTo>
                  <a:pt x="375302" y="863557"/>
                </a:moveTo>
                <a:lnTo>
                  <a:pt x="3710170" y="863557"/>
                </a:lnTo>
                <a:lnTo>
                  <a:pt x="3804846" y="1006662"/>
                </a:lnTo>
                <a:lnTo>
                  <a:pt x="3823062" y="1041356"/>
                </a:lnTo>
                <a:lnTo>
                  <a:pt x="263027" y="1041356"/>
                </a:lnTo>
                <a:lnTo>
                  <a:pt x="284901" y="1000042"/>
                </a:lnTo>
                <a:close/>
                <a:moveTo>
                  <a:pt x="1378779" y="110725"/>
                </a:moveTo>
                <a:lnTo>
                  <a:pt x="1566467" y="55927"/>
                </a:lnTo>
                <a:cubicBezTo>
                  <a:pt x="1889366" y="-21308"/>
                  <a:pt x="2224527" y="-17814"/>
                  <a:pt x="2542011" y="61870"/>
                </a:cubicBezTo>
                <a:lnTo>
                  <a:pt x="2703493" y="110725"/>
                </a:lnTo>
                <a:close/>
                <a:moveTo>
                  <a:pt x="642784" y="556704"/>
                </a:moveTo>
                <a:lnTo>
                  <a:pt x="3443305" y="556704"/>
                </a:lnTo>
                <a:lnTo>
                  <a:pt x="3556853" y="670030"/>
                </a:lnTo>
                <a:lnTo>
                  <a:pt x="3609565" y="734502"/>
                </a:lnTo>
                <a:lnTo>
                  <a:pt x="475918" y="734503"/>
                </a:lnTo>
                <a:lnTo>
                  <a:pt x="523248" y="676473"/>
                </a:lnTo>
                <a:close/>
                <a:moveTo>
                  <a:pt x="830380" y="398616"/>
                </a:moveTo>
                <a:cubicBezTo>
                  <a:pt x="887204" y="356755"/>
                  <a:pt x="945476" y="318268"/>
                  <a:pt x="1004958" y="283119"/>
                </a:cubicBezTo>
                <a:lnTo>
                  <a:pt x="1068322" y="249850"/>
                </a:lnTo>
                <a:lnTo>
                  <a:pt x="3018504" y="249850"/>
                </a:lnTo>
                <a:lnTo>
                  <a:pt x="3087924" y="286606"/>
                </a:lnTo>
                <a:cubicBezTo>
                  <a:pt x="3145022" y="320501"/>
                  <a:pt x="3200695" y="357336"/>
                  <a:pt x="3254703" y="397072"/>
                </a:cubicBezTo>
                <a:lnTo>
                  <a:pt x="3292192" y="427649"/>
                </a:lnTo>
                <a:lnTo>
                  <a:pt x="794871" y="427649"/>
                </a:lnTo>
                <a:close/>
              </a:path>
            </a:pathLst>
          </a:custGeom>
          <a:solidFill>
            <a:srgbClr val="384F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856146" y="171509"/>
            <a:ext cx="278389" cy="278389"/>
          </a:xfrm>
          <a:prstGeom prst="ellipse">
            <a:avLst/>
          </a:prstGeom>
          <a:solidFill>
            <a:srgbClr val="00375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549831" y="2610383"/>
            <a:ext cx="5092337" cy="1325563"/>
          </a:xfrm>
        </p:spPr>
        <p:txBody>
          <a:bodyPr/>
          <a:lstStyle>
            <a:lvl1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kern="10" spc="3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rPr>
              <a:t>谢 谢</a:t>
            </a:r>
            <a:endParaRPr lang="zh-CN" altLang="en-US" dirty="0"/>
          </a:p>
        </p:txBody>
      </p:sp>
      <p:sp>
        <p:nvSpPr>
          <p:cNvPr id="6" name="椭圆 5">
            <a:extLst>
              <a:ext uri="{FF2B5EF4-FFF2-40B4-BE49-F238E27FC236}">
                <a16:creationId xmlns="" xmlns:a16="http://schemas.microsoft.com/office/drawing/2014/main" id="{B1BA3BAF-7978-4583-A058-CFF45F3058F7}"/>
              </a:ext>
            </a:extLst>
          </p:cNvPr>
          <p:cNvSpPr/>
          <p:nvPr userDrawn="1"/>
        </p:nvSpPr>
        <p:spPr>
          <a:xfrm>
            <a:off x="9774641" y="912580"/>
            <a:ext cx="900980" cy="900980"/>
          </a:xfrm>
          <a:prstGeom prst="ellipse">
            <a:avLst/>
          </a:prstGeom>
          <a:solidFill>
            <a:srgbClr val="F3D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="" xmlns:a16="http://schemas.microsoft.com/office/drawing/2014/main" id="{3B673EB6-18A5-4470-B9D4-BF3E07987DB6}"/>
              </a:ext>
            </a:extLst>
          </p:cNvPr>
          <p:cNvSpPr/>
          <p:nvPr userDrawn="1"/>
        </p:nvSpPr>
        <p:spPr>
          <a:xfrm>
            <a:off x="10449815" y="5517993"/>
            <a:ext cx="3280095" cy="3280095"/>
          </a:xfrm>
          <a:prstGeom prst="ellipse">
            <a:avLst/>
          </a:prstGeom>
          <a:solidFill>
            <a:srgbClr val="003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B2766711-6242-49C0-9269-6CCB32ABC219}"/>
              </a:ext>
            </a:extLst>
          </p:cNvPr>
          <p:cNvSpPr/>
          <p:nvPr userDrawn="1"/>
        </p:nvSpPr>
        <p:spPr>
          <a:xfrm>
            <a:off x="-1500913" y="-1466535"/>
            <a:ext cx="3280095" cy="3280095"/>
          </a:xfrm>
          <a:prstGeom prst="ellipse">
            <a:avLst/>
          </a:prstGeom>
          <a:solidFill>
            <a:srgbClr val="003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="" xmlns:a16="http://schemas.microsoft.com/office/drawing/2014/main" id="{16A958AE-1FF4-4D8C-ACF4-A162CBBCCEA5}"/>
              </a:ext>
            </a:extLst>
          </p:cNvPr>
          <p:cNvSpPr/>
          <p:nvPr userDrawn="1"/>
        </p:nvSpPr>
        <p:spPr>
          <a:xfrm>
            <a:off x="-311356" y="6257060"/>
            <a:ext cx="900980" cy="900980"/>
          </a:xfrm>
          <a:prstGeom prst="ellipse">
            <a:avLst/>
          </a:prstGeom>
          <a:solidFill>
            <a:srgbClr val="F3D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882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58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3417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386A1-0EEF-4008-9651-D9FBCDA87984}" type="datetimeFigureOut">
              <a:rPr lang="zh-CN" altLang="en-US" smtClean="0"/>
              <a:t>2021/10/8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AB25A-A8D5-45D9-8405-1744D431B6F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0" r:id="rId3"/>
    <p:sldLayoutId id="2147483657" r:id="rId4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5%20&#34920;&#26684;&#20803;&#32032;.pdf" TargetMode="External"/><Relationship Id="rId2" Type="http://schemas.openxmlformats.org/officeDocument/2006/relationships/hyperlink" Target="demo/caption-h.html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demo/tbody.html" TargetMode="External"/><Relationship Id="rId2" Type="http://schemas.openxmlformats.org/officeDocument/2006/relationships/hyperlink" Target="demo/colspan-rowspan.html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demo/nesting.html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demo/ex-a.html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副标题">
            <a:extLst>
              <a:ext uri="{FF2B5EF4-FFF2-40B4-BE49-F238E27FC236}">
                <a16:creationId xmlns="" xmlns:a16="http://schemas.microsoft.com/office/drawing/2014/main" id="{48C45681-6BF0-4418-8988-13E28D8FDBA1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4611863" y="5632957"/>
            <a:ext cx="3326861" cy="57490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81667" tIns="40833" rIns="81667" bIns="40833">
            <a:spAutoFit/>
          </a:bodyPr>
          <a:lstStyle>
            <a:lvl1pPr algn="l" defTabSz="815975" fontAlgn="base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08305" algn="l" defTabSz="815975" fontAlgn="base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815975" algn="l" defTabSz="815975" fontAlgn="base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225550" algn="l" defTabSz="815975" fontAlgn="base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633855" algn="l" defTabSz="815975" fontAlgn="base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091055" defTabSz="8159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548255" defTabSz="8159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005455" defTabSz="8159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462655" defTabSz="8159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spc="300" dirty="0">
                <a:solidFill>
                  <a:srgbClr val="384F87"/>
                </a:solidFill>
                <a:latin typeface="+mn-lt"/>
                <a:cs typeface="+mn-ea"/>
                <a:sym typeface="+mn-lt"/>
              </a:rPr>
              <a:t>主讲：黄小平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7493" y="1908068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8800" dirty="0">
                <a:latin typeface="华文新魏" pitchFamily="2" charset="-122"/>
                <a:ea typeface="华文新魏" pitchFamily="2" charset="-122"/>
              </a:rPr>
              <a:t>网页设计基础</a:t>
            </a:r>
          </a:p>
        </p:txBody>
      </p:sp>
      <p:sp>
        <p:nvSpPr>
          <p:cNvPr id="4" name="文本框 1">
            <a:extLst>
              <a:ext uri="{FF2B5EF4-FFF2-40B4-BE49-F238E27FC236}">
                <a16:creationId xmlns="" xmlns:a16="http://schemas.microsoft.com/office/drawing/2014/main" id="{6C3E9D50-7362-49CD-8AAB-C75077D8FEE5}"/>
              </a:ext>
            </a:extLst>
          </p:cNvPr>
          <p:cNvSpPr txBox="1"/>
          <p:nvPr/>
        </p:nvSpPr>
        <p:spPr>
          <a:xfrm>
            <a:off x="3573531" y="3585536"/>
            <a:ext cx="54035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>
                <a:latin typeface="华文新魏" pitchFamily="2" charset="-122"/>
                <a:ea typeface="华文新魏" pitchFamily="2" charset="-122"/>
              </a:rPr>
              <a:t>第一章 </a:t>
            </a:r>
            <a:r>
              <a:rPr lang="en-US" altLang="zh-CN" sz="3200">
                <a:latin typeface="华文新魏" pitchFamily="2" charset="-122"/>
                <a:ea typeface="华文新魏" pitchFamily="2" charset="-122"/>
              </a:rPr>
              <a:t>html5</a:t>
            </a:r>
            <a:r>
              <a:rPr lang="zh-CN" altLang="en-US" sz="3200">
                <a:latin typeface="华文新魏" pitchFamily="2" charset="-122"/>
                <a:ea typeface="华文新魏" pitchFamily="2" charset="-122"/>
              </a:rPr>
              <a:t>标签</a:t>
            </a:r>
            <a:r>
              <a:rPr lang="en-US" altLang="zh-CN" sz="3200">
                <a:latin typeface="华文新魏" pitchFamily="2" charset="-122"/>
                <a:ea typeface="华文新魏" pitchFamily="2" charset="-122"/>
              </a:rPr>
              <a:t>-</a:t>
            </a:r>
            <a:r>
              <a:rPr lang="zh-CN" altLang="en-US" sz="3200">
                <a:latin typeface="华文新魏" pitchFamily="2" charset="-122"/>
                <a:ea typeface="华文新魏" pitchFamily="2" charset="-122"/>
              </a:rPr>
              <a:t>表格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>
            <a:extLst>
              <a:ext uri="{FF2B5EF4-FFF2-40B4-BE49-F238E27FC236}">
                <a16:creationId xmlns="" xmlns:a16="http://schemas.microsoft.com/office/drawing/2014/main" id="{B1BA3BAF-7978-4583-A058-CFF45F3058F7}"/>
              </a:ext>
            </a:extLst>
          </p:cNvPr>
          <p:cNvSpPr/>
          <p:nvPr/>
        </p:nvSpPr>
        <p:spPr>
          <a:xfrm>
            <a:off x="9774641" y="912580"/>
            <a:ext cx="900980" cy="900980"/>
          </a:xfrm>
          <a:prstGeom prst="ellipse">
            <a:avLst/>
          </a:prstGeom>
          <a:solidFill>
            <a:srgbClr val="F3D9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kern="10" spc="3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rPr>
              <a:t>谢 谢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338342" y="3589081"/>
            <a:ext cx="19109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23" name="PA_文本框 2"/>
          <p:cNvSpPr txBox="1"/>
          <p:nvPr>
            <p:custDataLst>
              <p:tags r:id="rId1"/>
            </p:custDataLst>
          </p:nvPr>
        </p:nvSpPr>
        <p:spPr>
          <a:xfrm>
            <a:off x="1266307" y="2596932"/>
            <a:ext cx="1982964" cy="112646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CDA23D"/>
                    </a:gs>
                    <a:gs pos="55000">
                      <a:srgbClr val="E1B64A"/>
                    </a:gs>
                    <a:gs pos="100000">
                      <a:srgbClr val="F7E880">
                        <a:lumMod val="99000"/>
                      </a:srgbClr>
                    </a:gs>
                  </a:gsLst>
                  <a:lin ang="2700000" scaled="1"/>
                </a:gra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5600" b="0" dirty="0">
                <a:solidFill>
                  <a:srgbClr val="BA121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目录</a:t>
            </a:r>
            <a:endParaRPr lang="en-US" sz="5600" b="0" dirty="0">
              <a:solidFill>
                <a:srgbClr val="BA1216"/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535400" y="1707599"/>
            <a:ext cx="7114282" cy="1282807"/>
            <a:chOff x="4550842" y="1114894"/>
            <a:chExt cx="5561952" cy="1048481"/>
          </a:xfrm>
        </p:grpSpPr>
        <p:sp>
          <p:nvSpPr>
            <p:cNvPr id="24" name="文本框 5"/>
            <p:cNvSpPr txBox="1"/>
            <p:nvPr/>
          </p:nvSpPr>
          <p:spPr>
            <a:xfrm>
              <a:off x="5498470" y="1198553"/>
              <a:ext cx="4614324" cy="490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表格的结构</a:t>
              </a:r>
            </a:p>
          </p:txBody>
        </p:sp>
        <p:sp>
          <p:nvSpPr>
            <p:cNvPr id="25" name="椭圆 24"/>
            <p:cNvSpPr/>
            <p:nvPr/>
          </p:nvSpPr>
          <p:spPr>
            <a:xfrm>
              <a:off x="4550842" y="1114894"/>
              <a:ext cx="682908" cy="682908"/>
            </a:xfrm>
            <a:prstGeom prst="ellipse">
              <a:avLst/>
            </a:prstGeom>
            <a:solidFill>
              <a:srgbClr val="003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7"/>
            <p:cNvSpPr txBox="1"/>
            <p:nvPr/>
          </p:nvSpPr>
          <p:spPr>
            <a:xfrm>
              <a:off x="4610840" y="1260107"/>
              <a:ext cx="555585" cy="90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537059" y="3975928"/>
            <a:ext cx="7149621" cy="1282807"/>
            <a:chOff x="4550842" y="2264666"/>
            <a:chExt cx="5589579" cy="1048482"/>
          </a:xfrm>
        </p:grpSpPr>
        <p:sp>
          <p:nvSpPr>
            <p:cNvPr id="28" name="文本框 9"/>
            <p:cNvSpPr txBox="1"/>
            <p:nvPr/>
          </p:nvSpPr>
          <p:spPr>
            <a:xfrm>
              <a:off x="5536982" y="2344510"/>
              <a:ext cx="4603439" cy="490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3200" b="1"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表格的属性</a:t>
              </a:r>
            </a:p>
          </p:txBody>
        </p:sp>
        <p:sp>
          <p:nvSpPr>
            <p:cNvPr id="29" name="椭圆 28"/>
            <p:cNvSpPr/>
            <p:nvPr/>
          </p:nvSpPr>
          <p:spPr>
            <a:xfrm>
              <a:off x="4550842" y="2264666"/>
              <a:ext cx="682908" cy="682908"/>
            </a:xfrm>
            <a:prstGeom prst="ellipse">
              <a:avLst/>
            </a:prstGeom>
            <a:solidFill>
              <a:srgbClr val="003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11"/>
            <p:cNvSpPr txBox="1"/>
            <p:nvPr/>
          </p:nvSpPr>
          <p:spPr>
            <a:xfrm>
              <a:off x="4610840" y="2409880"/>
              <a:ext cx="555585" cy="90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537059" y="2825594"/>
            <a:ext cx="7149621" cy="1282807"/>
            <a:chOff x="4550842" y="2264666"/>
            <a:chExt cx="5589579" cy="1048481"/>
          </a:xfrm>
        </p:grpSpPr>
        <p:sp>
          <p:nvSpPr>
            <p:cNvPr id="36" name="文本框 9"/>
            <p:cNvSpPr txBox="1"/>
            <p:nvPr/>
          </p:nvSpPr>
          <p:spPr>
            <a:xfrm>
              <a:off x="5536982" y="2344510"/>
              <a:ext cx="4603439" cy="490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3200" b="1"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表格的样式</a:t>
              </a:r>
            </a:p>
          </p:txBody>
        </p:sp>
        <p:sp>
          <p:nvSpPr>
            <p:cNvPr id="37" name="椭圆 36"/>
            <p:cNvSpPr/>
            <p:nvPr/>
          </p:nvSpPr>
          <p:spPr>
            <a:xfrm>
              <a:off x="4550842" y="2264666"/>
              <a:ext cx="682908" cy="682908"/>
            </a:xfrm>
            <a:prstGeom prst="ellipse">
              <a:avLst/>
            </a:prstGeom>
            <a:solidFill>
              <a:srgbClr val="003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11"/>
            <p:cNvSpPr txBox="1"/>
            <p:nvPr/>
          </p:nvSpPr>
          <p:spPr>
            <a:xfrm>
              <a:off x="4610840" y="2409879"/>
              <a:ext cx="555585" cy="90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134539" y="171512"/>
            <a:ext cx="10084793" cy="6013734"/>
            <a:chOff x="1053605" y="185898"/>
            <a:chExt cx="10084793" cy="6013733"/>
          </a:xfrm>
        </p:grpSpPr>
        <p:sp>
          <p:nvSpPr>
            <p:cNvPr id="77" name="文本框 28"/>
            <p:cNvSpPr txBox="1"/>
            <p:nvPr/>
          </p:nvSpPr>
          <p:spPr>
            <a:xfrm>
              <a:off x="1280940" y="185898"/>
              <a:ext cx="28399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rgbClr val="C00000"/>
                  </a:solidFill>
                  <a:latin typeface="宋体" pitchFamily="2" charset="-122"/>
                  <a:ea typeface="宋体" pitchFamily="2" charset="-122"/>
                  <a:cs typeface="+mn-ea"/>
                  <a:sym typeface="+mn-lt"/>
                </a:rPr>
                <a:t>学习重点</a:t>
              </a:r>
            </a:p>
          </p:txBody>
        </p:sp>
        <p:sp>
          <p:nvSpPr>
            <p:cNvPr id="82" name="圆角矩形 81"/>
            <p:cNvSpPr/>
            <p:nvPr/>
          </p:nvSpPr>
          <p:spPr>
            <a:xfrm>
              <a:off x="1053605" y="1049806"/>
              <a:ext cx="10084793" cy="5149825"/>
            </a:xfrm>
            <a:prstGeom prst="roundRect">
              <a:avLst>
                <a:gd name="adj" fmla="val 5640"/>
              </a:avLst>
            </a:prstGeom>
            <a:solidFill>
              <a:srgbClr val="F9F8F4"/>
            </a:solidFill>
            <a:ln>
              <a:noFill/>
            </a:ln>
            <a:effectLst>
              <a:outerShdw blurRad="127000" sx="102000" sy="102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024370" y="2050712"/>
            <a:ext cx="6639731" cy="3148013"/>
            <a:chOff x="2237773" y="1604734"/>
            <a:chExt cx="6639731" cy="3148014"/>
          </a:xfrm>
        </p:grpSpPr>
        <p:sp>
          <p:nvSpPr>
            <p:cNvPr id="92" name="TextBox 91"/>
            <p:cNvSpPr txBox="1"/>
            <p:nvPr/>
          </p:nvSpPr>
          <p:spPr>
            <a:xfrm>
              <a:off x="2237773" y="1604734"/>
              <a:ext cx="4615366" cy="584775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altLang="zh-CN" sz="3200" b="1">
                  <a:solidFill>
                    <a:srgbClr val="384F87"/>
                  </a:solidFill>
                </a:rPr>
                <a:t>1.</a:t>
              </a:r>
              <a:r>
                <a:rPr lang="zh-CN" altLang="en-US" sz="3200" b="1">
                  <a:solidFill>
                    <a:srgbClr val="384F87"/>
                  </a:solidFill>
                </a:rPr>
                <a:t>、掌握表格的基本结构</a:t>
              </a:r>
              <a:endParaRPr lang="zh-CN" altLang="en-US" sz="3200" b="1" dirty="0">
                <a:solidFill>
                  <a:srgbClr val="384F87"/>
                </a:solidFill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2335806" y="4167973"/>
              <a:ext cx="4515980" cy="584775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altLang="zh-CN" sz="3200" b="1">
                  <a:solidFill>
                    <a:srgbClr val="384F87"/>
                  </a:solidFill>
                </a:rPr>
                <a:t>3</a:t>
              </a:r>
              <a:r>
                <a:rPr lang="zh-CN" altLang="en-US" sz="3200" b="1">
                  <a:solidFill>
                    <a:srgbClr val="384F87"/>
                  </a:solidFill>
                </a:rPr>
                <a:t>、了解表格的布局特点</a:t>
              </a:r>
              <a:endParaRPr lang="zh-CN" altLang="en-US" sz="3200" b="1" dirty="0">
                <a:solidFill>
                  <a:srgbClr val="384F87"/>
                </a:solidFill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2243441" y="4167973"/>
              <a:ext cx="184731" cy="584775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endParaRPr lang="zh-CN" altLang="en-US" sz="3200" b="1" dirty="0">
                <a:solidFill>
                  <a:srgbClr val="384F87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09680" y="2937048"/>
              <a:ext cx="6567824" cy="584775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altLang="zh-CN" sz="3200" b="1">
                  <a:solidFill>
                    <a:srgbClr val="384F87"/>
                  </a:solidFill>
                </a:rPr>
                <a:t>2</a:t>
              </a:r>
              <a:r>
                <a:rPr lang="zh-CN" altLang="en-US" sz="3200" b="1">
                  <a:solidFill>
                    <a:srgbClr val="384F87"/>
                  </a:solidFill>
                </a:rPr>
                <a:t>、区分属性和样式的不同设置方法</a:t>
              </a:r>
              <a:endParaRPr lang="zh-CN" altLang="en-US" sz="3200" b="1" dirty="0">
                <a:solidFill>
                  <a:srgbClr val="384F87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47927" y="171512"/>
            <a:ext cx="786612" cy="589067"/>
            <a:chOff x="378449" y="171510"/>
            <a:chExt cx="472453" cy="621729"/>
          </a:xfrm>
        </p:grpSpPr>
        <p:sp>
          <p:nvSpPr>
            <p:cNvPr id="16" name="任意多边形 15"/>
            <p:cNvSpPr/>
            <p:nvPr userDrawn="1"/>
          </p:nvSpPr>
          <p:spPr>
            <a:xfrm rot="2182719">
              <a:off x="378449" y="267577"/>
              <a:ext cx="393918" cy="525662"/>
            </a:xfrm>
            <a:custGeom>
              <a:avLst/>
              <a:gdLst>
                <a:gd name="connsiteX0" fmla="*/ 1397239 w 4086261"/>
                <a:gd name="connsiteY0" fmla="*/ 3983323 h 4089669"/>
                <a:gd name="connsiteX1" fmla="*/ 2692486 w 4086261"/>
                <a:gd name="connsiteY1" fmla="*/ 3983323 h 4089669"/>
                <a:gd name="connsiteX2" fmla="*/ 2519794 w 4086261"/>
                <a:gd name="connsiteY2" fmla="*/ 4033742 h 4089669"/>
                <a:gd name="connsiteX3" fmla="*/ 1544250 w 4086261"/>
                <a:gd name="connsiteY3" fmla="*/ 4027800 h 4089669"/>
                <a:gd name="connsiteX4" fmla="*/ 804026 w 4086261"/>
                <a:gd name="connsiteY4" fmla="*/ 3670142 h 4089669"/>
                <a:gd name="connsiteX5" fmla="*/ 3281458 w 4086261"/>
                <a:gd name="connsiteY5" fmla="*/ 3670141 h 4089669"/>
                <a:gd name="connsiteX6" fmla="*/ 3255881 w 4086261"/>
                <a:gd name="connsiteY6" fmla="*/ 3691053 h 4089669"/>
                <a:gd name="connsiteX7" fmla="*/ 3081303 w 4086261"/>
                <a:gd name="connsiteY7" fmla="*/ 3806551 h 4089669"/>
                <a:gd name="connsiteX8" fmla="*/ 3002472 w 4086261"/>
                <a:gd name="connsiteY8" fmla="*/ 3847940 h 4089669"/>
                <a:gd name="connsiteX9" fmla="*/ 1083093 w 4086261"/>
                <a:gd name="connsiteY9" fmla="*/ 3847940 h 4089669"/>
                <a:gd name="connsiteX10" fmla="*/ 998337 w 4086261"/>
                <a:gd name="connsiteY10" fmla="*/ 3803064 h 4089669"/>
                <a:gd name="connsiteX11" fmla="*/ 831558 w 4086261"/>
                <a:gd name="connsiteY11" fmla="*/ 3692597 h 4089669"/>
                <a:gd name="connsiteX12" fmla="*/ 478160 w 4086261"/>
                <a:gd name="connsiteY12" fmla="*/ 3356959 h 4089669"/>
                <a:gd name="connsiteX13" fmla="*/ 3608881 w 4086261"/>
                <a:gd name="connsiteY13" fmla="*/ 3356958 h 4089669"/>
                <a:gd name="connsiteX14" fmla="*/ 3563012 w 4086261"/>
                <a:gd name="connsiteY14" fmla="*/ 3413196 h 4089669"/>
                <a:gd name="connsiteX15" fmla="*/ 3441689 w 4086261"/>
                <a:gd name="connsiteY15" fmla="*/ 3534757 h 4089669"/>
                <a:gd name="connsiteX16" fmla="*/ 644751 w 4086261"/>
                <a:gd name="connsiteY16" fmla="*/ 3534758 h 4089669"/>
                <a:gd name="connsiteX17" fmla="*/ 529408 w 4086261"/>
                <a:gd name="connsiteY17" fmla="*/ 3419640 h 4089669"/>
                <a:gd name="connsiteX18" fmla="*/ 260816 w 4086261"/>
                <a:gd name="connsiteY18" fmla="*/ 3043774 h 4089669"/>
                <a:gd name="connsiteX19" fmla="*/ 3825638 w 4086261"/>
                <a:gd name="connsiteY19" fmla="*/ 3043773 h 4089669"/>
                <a:gd name="connsiteX20" fmla="*/ 3801359 w 4086261"/>
                <a:gd name="connsiteY20" fmla="*/ 3089628 h 4089669"/>
                <a:gd name="connsiteX21" fmla="*/ 3713965 w 4086261"/>
                <a:gd name="connsiteY21" fmla="*/ 3221573 h 4089669"/>
                <a:gd name="connsiteX22" fmla="*/ 373087 w 4086261"/>
                <a:gd name="connsiteY22" fmla="*/ 3221573 h 4089669"/>
                <a:gd name="connsiteX23" fmla="*/ 281415 w 4086261"/>
                <a:gd name="connsiteY23" fmla="*/ 3083007 h 4089669"/>
                <a:gd name="connsiteX24" fmla="*/ 119720 w 4086261"/>
                <a:gd name="connsiteY24" fmla="*/ 2736921 h 4089669"/>
                <a:gd name="connsiteX25" fmla="*/ 3967092 w 4086261"/>
                <a:gd name="connsiteY25" fmla="*/ 2736920 h 4089669"/>
                <a:gd name="connsiteX26" fmla="*/ 3894194 w 4086261"/>
                <a:gd name="connsiteY26" fmla="*/ 2914295 h 4089669"/>
                <a:gd name="connsiteX27" fmla="*/ 3893969 w 4086261"/>
                <a:gd name="connsiteY27" fmla="*/ 2914719 h 4089669"/>
                <a:gd name="connsiteX28" fmla="*/ 193057 w 4086261"/>
                <a:gd name="connsiteY28" fmla="*/ 2914720 h 4089669"/>
                <a:gd name="connsiteX29" fmla="*/ 185946 w 4086261"/>
                <a:gd name="connsiteY29" fmla="*/ 2901176 h 4089669"/>
                <a:gd name="connsiteX30" fmla="*/ 37017 w 4086261"/>
                <a:gd name="connsiteY30" fmla="*/ 2430067 h 4089669"/>
                <a:gd name="connsiteX31" fmla="*/ 4048918 w 4086261"/>
                <a:gd name="connsiteY31" fmla="*/ 2430066 h 4089669"/>
                <a:gd name="connsiteX32" fmla="*/ 4026095 w 4086261"/>
                <a:gd name="connsiteY32" fmla="*/ 2543715 h 4089669"/>
                <a:gd name="connsiteX33" fmla="*/ 4006687 w 4086261"/>
                <a:gd name="connsiteY33" fmla="*/ 2607865 h 4089669"/>
                <a:gd name="connsiteX34" fmla="*/ 79439 w 4086261"/>
                <a:gd name="connsiteY34" fmla="*/ 2607866 h 4089669"/>
                <a:gd name="connsiteX35" fmla="*/ 54223 w 4086261"/>
                <a:gd name="connsiteY35" fmla="*/ 2521499 h 4089669"/>
                <a:gd name="connsiteX36" fmla="*/ 121 w 4086261"/>
                <a:gd name="connsiteY36" fmla="*/ 2113142 h 4089669"/>
                <a:gd name="connsiteX37" fmla="*/ 4085162 w 4086261"/>
                <a:gd name="connsiteY37" fmla="*/ 2113142 h 4089669"/>
                <a:gd name="connsiteX38" fmla="*/ 4084854 w 4086261"/>
                <a:gd name="connsiteY38" fmla="*/ 2156166 h 4089669"/>
                <a:gd name="connsiteX39" fmla="*/ 4070955 w 4086261"/>
                <a:gd name="connsiteY39" fmla="*/ 2290941 h 4089669"/>
                <a:gd name="connsiteX40" fmla="*/ 14357 w 4086261"/>
                <a:gd name="connsiteY40" fmla="*/ 2290941 h 4089669"/>
                <a:gd name="connsiteX41" fmla="*/ 0 w 4086261"/>
                <a:gd name="connsiteY41" fmla="*/ 2130050 h 4089669"/>
                <a:gd name="connsiteX42" fmla="*/ 14854 w 4086261"/>
                <a:gd name="connsiteY42" fmla="*/ 1803107 h 4089669"/>
                <a:gd name="connsiteX43" fmla="*/ 4072294 w 4086261"/>
                <a:gd name="connsiteY43" fmla="*/ 1803107 h 4089669"/>
                <a:gd name="connsiteX44" fmla="*/ 4086261 w 4086261"/>
                <a:gd name="connsiteY44" fmla="*/ 1959620 h 4089669"/>
                <a:gd name="connsiteX45" fmla="*/ 4086108 w 4086261"/>
                <a:gd name="connsiteY45" fmla="*/ 1980906 h 4089669"/>
                <a:gd name="connsiteX46" fmla="*/ 1067 w 4086261"/>
                <a:gd name="connsiteY46" fmla="*/ 1980906 h 4089669"/>
                <a:gd name="connsiteX47" fmla="*/ 1406 w 4086261"/>
                <a:gd name="connsiteY47" fmla="*/ 1933504 h 4089669"/>
                <a:gd name="connsiteX48" fmla="*/ 77117 w 4086261"/>
                <a:gd name="connsiteY48" fmla="*/ 1489925 h 4089669"/>
                <a:gd name="connsiteX49" fmla="*/ 4009193 w 4086261"/>
                <a:gd name="connsiteY49" fmla="*/ 1489925 h 4089669"/>
                <a:gd name="connsiteX50" fmla="*/ 4032038 w 4086261"/>
                <a:gd name="connsiteY50" fmla="*/ 1568171 h 4089669"/>
                <a:gd name="connsiteX51" fmla="*/ 4050772 w 4086261"/>
                <a:gd name="connsiteY51" fmla="*/ 1667724 h 4089669"/>
                <a:gd name="connsiteX52" fmla="*/ 35712 w 4086261"/>
                <a:gd name="connsiteY52" fmla="*/ 1667724 h 4089669"/>
                <a:gd name="connsiteX53" fmla="*/ 60165 w 4086261"/>
                <a:gd name="connsiteY53" fmla="*/ 1545955 h 4089669"/>
                <a:gd name="connsiteX54" fmla="*/ 191505 w 4086261"/>
                <a:gd name="connsiteY54" fmla="*/ 1176742 h 4089669"/>
                <a:gd name="connsiteX55" fmla="*/ 3894145 w 4086261"/>
                <a:gd name="connsiteY55" fmla="*/ 1176742 h 4089669"/>
                <a:gd name="connsiteX56" fmla="*/ 3900315 w 4086261"/>
                <a:gd name="connsiteY56" fmla="*/ 1188494 h 4089669"/>
                <a:gd name="connsiteX57" fmla="*/ 3967264 w 4086261"/>
                <a:gd name="connsiteY57" fmla="*/ 1354541 h 4089669"/>
                <a:gd name="connsiteX58" fmla="*/ 118432 w 4086261"/>
                <a:gd name="connsiteY58" fmla="*/ 1354541 h 4089669"/>
                <a:gd name="connsiteX59" fmla="*/ 375302 w 4086261"/>
                <a:gd name="connsiteY59" fmla="*/ 863557 h 4089669"/>
                <a:gd name="connsiteX60" fmla="*/ 3710170 w 4086261"/>
                <a:gd name="connsiteY60" fmla="*/ 863557 h 4089669"/>
                <a:gd name="connsiteX61" fmla="*/ 3804846 w 4086261"/>
                <a:gd name="connsiteY61" fmla="*/ 1006662 h 4089669"/>
                <a:gd name="connsiteX62" fmla="*/ 3823062 w 4086261"/>
                <a:gd name="connsiteY62" fmla="*/ 1041356 h 4089669"/>
                <a:gd name="connsiteX63" fmla="*/ 263027 w 4086261"/>
                <a:gd name="connsiteY63" fmla="*/ 1041356 h 4089669"/>
                <a:gd name="connsiteX64" fmla="*/ 284901 w 4086261"/>
                <a:gd name="connsiteY64" fmla="*/ 1000042 h 4089669"/>
                <a:gd name="connsiteX65" fmla="*/ 1378779 w 4086261"/>
                <a:gd name="connsiteY65" fmla="*/ 110725 h 4089669"/>
                <a:gd name="connsiteX66" fmla="*/ 1566467 w 4086261"/>
                <a:gd name="connsiteY66" fmla="*/ 55927 h 4089669"/>
                <a:gd name="connsiteX67" fmla="*/ 2542011 w 4086261"/>
                <a:gd name="connsiteY67" fmla="*/ 61870 h 4089669"/>
                <a:gd name="connsiteX68" fmla="*/ 2703493 w 4086261"/>
                <a:gd name="connsiteY68" fmla="*/ 110725 h 4089669"/>
                <a:gd name="connsiteX69" fmla="*/ 642784 w 4086261"/>
                <a:gd name="connsiteY69" fmla="*/ 556704 h 4089669"/>
                <a:gd name="connsiteX70" fmla="*/ 3443305 w 4086261"/>
                <a:gd name="connsiteY70" fmla="*/ 556704 h 4089669"/>
                <a:gd name="connsiteX71" fmla="*/ 3556853 w 4086261"/>
                <a:gd name="connsiteY71" fmla="*/ 670030 h 4089669"/>
                <a:gd name="connsiteX72" fmla="*/ 3609565 w 4086261"/>
                <a:gd name="connsiteY72" fmla="*/ 734502 h 4089669"/>
                <a:gd name="connsiteX73" fmla="*/ 475918 w 4086261"/>
                <a:gd name="connsiteY73" fmla="*/ 734503 h 4089669"/>
                <a:gd name="connsiteX74" fmla="*/ 523248 w 4086261"/>
                <a:gd name="connsiteY74" fmla="*/ 676473 h 4089669"/>
                <a:gd name="connsiteX75" fmla="*/ 830380 w 4086261"/>
                <a:gd name="connsiteY75" fmla="*/ 398616 h 4089669"/>
                <a:gd name="connsiteX76" fmla="*/ 1004958 w 4086261"/>
                <a:gd name="connsiteY76" fmla="*/ 283119 h 4089669"/>
                <a:gd name="connsiteX77" fmla="*/ 1068322 w 4086261"/>
                <a:gd name="connsiteY77" fmla="*/ 249850 h 4089669"/>
                <a:gd name="connsiteX78" fmla="*/ 3018504 w 4086261"/>
                <a:gd name="connsiteY78" fmla="*/ 249850 h 4089669"/>
                <a:gd name="connsiteX79" fmla="*/ 3087924 w 4086261"/>
                <a:gd name="connsiteY79" fmla="*/ 286606 h 4089669"/>
                <a:gd name="connsiteX80" fmla="*/ 3254703 w 4086261"/>
                <a:gd name="connsiteY80" fmla="*/ 397072 h 4089669"/>
                <a:gd name="connsiteX81" fmla="*/ 3292192 w 4086261"/>
                <a:gd name="connsiteY81" fmla="*/ 427649 h 4089669"/>
                <a:gd name="connsiteX82" fmla="*/ 794871 w 4086261"/>
                <a:gd name="connsiteY82" fmla="*/ 427649 h 408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4086261" h="4089669">
                  <a:moveTo>
                    <a:pt x="1397239" y="3983323"/>
                  </a:moveTo>
                  <a:lnTo>
                    <a:pt x="2692486" y="3983323"/>
                  </a:lnTo>
                  <a:lnTo>
                    <a:pt x="2519794" y="4033742"/>
                  </a:lnTo>
                  <a:cubicBezTo>
                    <a:pt x="2196895" y="4110978"/>
                    <a:pt x="1861734" y="4107484"/>
                    <a:pt x="1544250" y="4027800"/>
                  </a:cubicBezTo>
                  <a:close/>
                  <a:moveTo>
                    <a:pt x="804026" y="3670142"/>
                  </a:moveTo>
                  <a:lnTo>
                    <a:pt x="3281458" y="3670141"/>
                  </a:lnTo>
                  <a:lnTo>
                    <a:pt x="3255881" y="3691053"/>
                  </a:lnTo>
                  <a:cubicBezTo>
                    <a:pt x="3199057" y="3732915"/>
                    <a:pt x="3140784" y="3771402"/>
                    <a:pt x="3081303" y="3806551"/>
                  </a:cubicBezTo>
                  <a:lnTo>
                    <a:pt x="3002472" y="3847940"/>
                  </a:lnTo>
                  <a:lnTo>
                    <a:pt x="1083093" y="3847940"/>
                  </a:lnTo>
                  <a:lnTo>
                    <a:pt x="998337" y="3803064"/>
                  </a:lnTo>
                  <a:cubicBezTo>
                    <a:pt x="941239" y="3769168"/>
                    <a:pt x="885565" y="3732334"/>
                    <a:pt x="831558" y="3692597"/>
                  </a:cubicBezTo>
                  <a:close/>
                  <a:moveTo>
                    <a:pt x="478160" y="3356959"/>
                  </a:moveTo>
                  <a:lnTo>
                    <a:pt x="3608881" y="3356958"/>
                  </a:lnTo>
                  <a:lnTo>
                    <a:pt x="3563012" y="3413196"/>
                  </a:lnTo>
                  <a:lnTo>
                    <a:pt x="3441689" y="3534757"/>
                  </a:lnTo>
                  <a:lnTo>
                    <a:pt x="644751" y="3534758"/>
                  </a:lnTo>
                  <a:lnTo>
                    <a:pt x="529408" y="3419640"/>
                  </a:lnTo>
                  <a:close/>
                  <a:moveTo>
                    <a:pt x="260816" y="3043774"/>
                  </a:moveTo>
                  <a:lnTo>
                    <a:pt x="3825638" y="3043773"/>
                  </a:lnTo>
                  <a:lnTo>
                    <a:pt x="3801359" y="3089628"/>
                  </a:lnTo>
                  <a:lnTo>
                    <a:pt x="3713965" y="3221573"/>
                  </a:lnTo>
                  <a:lnTo>
                    <a:pt x="373087" y="3221573"/>
                  </a:lnTo>
                  <a:lnTo>
                    <a:pt x="281415" y="3083007"/>
                  </a:lnTo>
                  <a:close/>
                  <a:moveTo>
                    <a:pt x="119720" y="2736921"/>
                  </a:moveTo>
                  <a:lnTo>
                    <a:pt x="3967092" y="2736920"/>
                  </a:lnTo>
                  <a:lnTo>
                    <a:pt x="3894194" y="2914295"/>
                  </a:lnTo>
                  <a:lnTo>
                    <a:pt x="3893969" y="2914719"/>
                  </a:lnTo>
                  <a:lnTo>
                    <a:pt x="193057" y="2914720"/>
                  </a:lnTo>
                  <a:lnTo>
                    <a:pt x="185946" y="2901176"/>
                  </a:lnTo>
                  <a:close/>
                  <a:moveTo>
                    <a:pt x="37017" y="2430067"/>
                  </a:moveTo>
                  <a:lnTo>
                    <a:pt x="4048918" y="2430066"/>
                  </a:lnTo>
                  <a:lnTo>
                    <a:pt x="4026095" y="2543715"/>
                  </a:lnTo>
                  <a:lnTo>
                    <a:pt x="4006687" y="2607865"/>
                  </a:lnTo>
                  <a:lnTo>
                    <a:pt x="79439" y="2607866"/>
                  </a:lnTo>
                  <a:lnTo>
                    <a:pt x="54223" y="2521499"/>
                  </a:lnTo>
                  <a:close/>
                  <a:moveTo>
                    <a:pt x="121" y="2113142"/>
                  </a:moveTo>
                  <a:lnTo>
                    <a:pt x="4085162" y="2113142"/>
                  </a:lnTo>
                  <a:lnTo>
                    <a:pt x="4084854" y="2156166"/>
                  </a:lnTo>
                  <a:lnTo>
                    <a:pt x="4070955" y="2290941"/>
                  </a:lnTo>
                  <a:lnTo>
                    <a:pt x="14357" y="2290941"/>
                  </a:lnTo>
                  <a:lnTo>
                    <a:pt x="0" y="2130050"/>
                  </a:lnTo>
                  <a:close/>
                  <a:moveTo>
                    <a:pt x="14854" y="1803107"/>
                  </a:moveTo>
                  <a:lnTo>
                    <a:pt x="4072294" y="1803107"/>
                  </a:lnTo>
                  <a:lnTo>
                    <a:pt x="4086261" y="1959620"/>
                  </a:lnTo>
                  <a:lnTo>
                    <a:pt x="4086108" y="1980906"/>
                  </a:lnTo>
                  <a:lnTo>
                    <a:pt x="1067" y="1980906"/>
                  </a:lnTo>
                  <a:lnTo>
                    <a:pt x="1406" y="1933504"/>
                  </a:lnTo>
                  <a:close/>
                  <a:moveTo>
                    <a:pt x="77117" y="1489925"/>
                  </a:moveTo>
                  <a:lnTo>
                    <a:pt x="4009193" y="1489925"/>
                  </a:lnTo>
                  <a:lnTo>
                    <a:pt x="4032038" y="1568171"/>
                  </a:lnTo>
                  <a:lnTo>
                    <a:pt x="4050772" y="1667724"/>
                  </a:lnTo>
                  <a:lnTo>
                    <a:pt x="35712" y="1667724"/>
                  </a:lnTo>
                  <a:lnTo>
                    <a:pt x="60165" y="1545955"/>
                  </a:lnTo>
                  <a:close/>
                  <a:moveTo>
                    <a:pt x="191505" y="1176742"/>
                  </a:moveTo>
                  <a:lnTo>
                    <a:pt x="3894145" y="1176742"/>
                  </a:lnTo>
                  <a:lnTo>
                    <a:pt x="3900315" y="1188494"/>
                  </a:lnTo>
                  <a:lnTo>
                    <a:pt x="3967264" y="1354541"/>
                  </a:lnTo>
                  <a:lnTo>
                    <a:pt x="118432" y="1354541"/>
                  </a:lnTo>
                  <a:close/>
                  <a:moveTo>
                    <a:pt x="375302" y="863557"/>
                  </a:moveTo>
                  <a:lnTo>
                    <a:pt x="3710170" y="863557"/>
                  </a:lnTo>
                  <a:lnTo>
                    <a:pt x="3804846" y="1006662"/>
                  </a:lnTo>
                  <a:lnTo>
                    <a:pt x="3823062" y="1041356"/>
                  </a:lnTo>
                  <a:lnTo>
                    <a:pt x="263027" y="1041356"/>
                  </a:lnTo>
                  <a:lnTo>
                    <a:pt x="284901" y="1000042"/>
                  </a:lnTo>
                  <a:close/>
                  <a:moveTo>
                    <a:pt x="1378779" y="110725"/>
                  </a:moveTo>
                  <a:lnTo>
                    <a:pt x="1566467" y="55927"/>
                  </a:lnTo>
                  <a:cubicBezTo>
                    <a:pt x="1889366" y="-21308"/>
                    <a:pt x="2224527" y="-17814"/>
                    <a:pt x="2542011" y="61870"/>
                  </a:cubicBezTo>
                  <a:lnTo>
                    <a:pt x="2703493" y="110725"/>
                  </a:lnTo>
                  <a:close/>
                  <a:moveTo>
                    <a:pt x="642784" y="556704"/>
                  </a:moveTo>
                  <a:lnTo>
                    <a:pt x="3443305" y="556704"/>
                  </a:lnTo>
                  <a:lnTo>
                    <a:pt x="3556853" y="670030"/>
                  </a:lnTo>
                  <a:lnTo>
                    <a:pt x="3609565" y="734502"/>
                  </a:lnTo>
                  <a:lnTo>
                    <a:pt x="475918" y="734503"/>
                  </a:lnTo>
                  <a:lnTo>
                    <a:pt x="523248" y="676473"/>
                  </a:lnTo>
                  <a:close/>
                  <a:moveTo>
                    <a:pt x="830380" y="398616"/>
                  </a:moveTo>
                  <a:cubicBezTo>
                    <a:pt x="887204" y="356755"/>
                    <a:pt x="945476" y="318268"/>
                    <a:pt x="1004958" y="283119"/>
                  </a:cubicBezTo>
                  <a:lnTo>
                    <a:pt x="1068322" y="249850"/>
                  </a:lnTo>
                  <a:lnTo>
                    <a:pt x="3018504" y="249850"/>
                  </a:lnTo>
                  <a:lnTo>
                    <a:pt x="3087924" y="286606"/>
                  </a:lnTo>
                  <a:cubicBezTo>
                    <a:pt x="3145022" y="320501"/>
                    <a:pt x="3200695" y="357336"/>
                    <a:pt x="3254703" y="397072"/>
                  </a:cubicBezTo>
                  <a:lnTo>
                    <a:pt x="3292192" y="427649"/>
                  </a:lnTo>
                  <a:lnTo>
                    <a:pt x="794871" y="427649"/>
                  </a:lnTo>
                  <a:close/>
                </a:path>
              </a:pathLst>
            </a:custGeom>
            <a:solidFill>
              <a:srgbClr val="384F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642110" y="171510"/>
              <a:ext cx="208792" cy="278389"/>
            </a:xfrm>
            <a:prstGeom prst="ellipse">
              <a:avLst/>
            </a:prstGeom>
            <a:solidFill>
              <a:srgbClr val="00375D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92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00152" y="149606"/>
            <a:ext cx="2168690" cy="762508"/>
          </a:xfrm>
        </p:spPr>
        <p:txBody>
          <a:bodyPr>
            <a:normAutofit/>
          </a:bodyPr>
          <a:lstStyle/>
          <a:p>
            <a:r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课堂任务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object 7"/>
          <p:cNvSpPr/>
          <p:nvPr/>
        </p:nvSpPr>
        <p:spPr>
          <a:xfrm>
            <a:off x="936872" y="1219966"/>
            <a:ext cx="10726948" cy="4847974"/>
          </a:xfrm>
          <a:custGeom>
            <a:avLst/>
            <a:gdLst/>
            <a:ahLst/>
            <a:cxnLst/>
            <a:rect l="l" t="t" r="r" b="b"/>
            <a:pathLst>
              <a:path w="7560945" h="4109720">
                <a:moveTo>
                  <a:pt x="0" y="4109466"/>
                </a:moveTo>
                <a:lnTo>
                  <a:pt x="7560564" y="4109466"/>
                </a:lnTo>
                <a:lnTo>
                  <a:pt x="7560564" y="0"/>
                </a:lnTo>
                <a:lnTo>
                  <a:pt x="0" y="0"/>
                </a:lnTo>
                <a:lnTo>
                  <a:pt x="0" y="4109466"/>
                </a:lnTo>
                <a:close/>
              </a:path>
            </a:pathLst>
          </a:custGeom>
          <a:noFill/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8"/>
          <p:cNvSpPr/>
          <p:nvPr/>
        </p:nvSpPr>
        <p:spPr>
          <a:xfrm>
            <a:off x="932688" y="1216152"/>
            <a:ext cx="10735055" cy="4855464"/>
          </a:xfrm>
          <a:custGeom>
            <a:avLst/>
            <a:gdLst/>
            <a:ahLst/>
            <a:cxnLst/>
            <a:rect l="l" t="t" r="r" b="b"/>
            <a:pathLst>
              <a:path w="7566659" h="4116070">
                <a:moveTo>
                  <a:pt x="7565263" y="0"/>
                </a:moveTo>
                <a:lnTo>
                  <a:pt x="1358" y="0"/>
                </a:lnTo>
                <a:lnTo>
                  <a:pt x="0" y="1397"/>
                </a:lnTo>
                <a:lnTo>
                  <a:pt x="0" y="4114190"/>
                </a:lnTo>
                <a:lnTo>
                  <a:pt x="1358" y="4115562"/>
                </a:lnTo>
                <a:lnTo>
                  <a:pt x="7565263" y="4115562"/>
                </a:lnTo>
                <a:lnTo>
                  <a:pt x="7566660" y="4114190"/>
                </a:lnTo>
                <a:lnTo>
                  <a:pt x="7566660" y="4111904"/>
                </a:lnTo>
                <a:lnTo>
                  <a:pt x="3657" y="4111904"/>
                </a:lnTo>
                <a:lnTo>
                  <a:pt x="3657" y="3683"/>
                </a:lnTo>
                <a:lnTo>
                  <a:pt x="7566660" y="3683"/>
                </a:lnTo>
                <a:lnTo>
                  <a:pt x="7566660" y="1397"/>
                </a:lnTo>
                <a:lnTo>
                  <a:pt x="7565263" y="0"/>
                </a:lnTo>
                <a:close/>
              </a:path>
              <a:path w="7566659" h="4116070">
                <a:moveTo>
                  <a:pt x="7566660" y="3683"/>
                </a:moveTo>
                <a:lnTo>
                  <a:pt x="7562977" y="3683"/>
                </a:lnTo>
                <a:lnTo>
                  <a:pt x="7562977" y="4111904"/>
                </a:lnTo>
                <a:lnTo>
                  <a:pt x="7566660" y="4111904"/>
                </a:lnTo>
                <a:lnTo>
                  <a:pt x="7566660" y="3683"/>
                </a:lnTo>
                <a:close/>
              </a:path>
              <a:path w="7566659" h="4116070">
                <a:moveTo>
                  <a:pt x="7561834" y="4825"/>
                </a:moveTo>
                <a:lnTo>
                  <a:pt x="4876" y="4825"/>
                </a:lnTo>
                <a:lnTo>
                  <a:pt x="4876" y="4110685"/>
                </a:lnTo>
                <a:lnTo>
                  <a:pt x="7561834" y="4110685"/>
                </a:lnTo>
                <a:lnTo>
                  <a:pt x="7561834" y="4109466"/>
                </a:lnTo>
                <a:lnTo>
                  <a:pt x="6095" y="4109466"/>
                </a:lnTo>
                <a:lnTo>
                  <a:pt x="6095" y="6096"/>
                </a:lnTo>
                <a:lnTo>
                  <a:pt x="7561834" y="6096"/>
                </a:lnTo>
                <a:lnTo>
                  <a:pt x="7561834" y="4825"/>
                </a:lnTo>
                <a:close/>
              </a:path>
              <a:path w="7566659" h="4116070">
                <a:moveTo>
                  <a:pt x="7561834" y="6096"/>
                </a:moveTo>
                <a:lnTo>
                  <a:pt x="7560564" y="6095"/>
                </a:lnTo>
                <a:lnTo>
                  <a:pt x="7560564" y="4109466"/>
                </a:lnTo>
                <a:lnTo>
                  <a:pt x="7561834" y="4109466"/>
                </a:lnTo>
                <a:lnTo>
                  <a:pt x="7561834" y="6096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403142" y="1257929"/>
            <a:ext cx="3922925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384F87"/>
              </a:buClr>
            </a:pPr>
            <a:r>
              <a:rPr lang="zh-CN" altLang="en-US" sz="2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设置</a:t>
            </a:r>
            <a:r>
              <a:rPr lang="zh-CN" altLang="en-US" sz="28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要求：</a:t>
            </a:r>
            <a:endParaRPr lang="en-US" altLang="zh-CN" sz="2800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200000"/>
              </a:lnSpc>
              <a:buClr>
                <a:srgbClr val="384F87"/>
              </a:buClr>
              <a:buFont typeface="Wingdings" pitchFamily="2" charset="2"/>
              <a:buChar char="l"/>
            </a:pPr>
            <a:r>
              <a:rPr lang="zh-CN" altLang="en-US" sz="28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图片标题</a:t>
            </a:r>
            <a:endParaRPr lang="en-US" altLang="zh-CN" sz="2800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200000"/>
              </a:lnSpc>
              <a:buClr>
                <a:srgbClr val="384F87"/>
              </a:buClr>
              <a:buFont typeface="Wingdings" pitchFamily="2" charset="2"/>
              <a:buChar char="l"/>
            </a:pPr>
            <a:r>
              <a:rPr lang="zh-CN" altLang="en-US" sz="28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水平线</a:t>
            </a:r>
            <a:endParaRPr lang="en-US" altLang="zh-CN" sz="2800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200000"/>
              </a:lnSpc>
              <a:buClr>
                <a:srgbClr val="384F87"/>
              </a:buClr>
              <a:buFont typeface="Wingdings" pitchFamily="2" charset="2"/>
              <a:buChar char="l"/>
            </a:pPr>
            <a:r>
              <a:rPr lang="zh-CN" altLang="en-US" sz="28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标题</a:t>
            </a:r>
            <a:endParaRPr lang="en-US" altLang="zh-CN" sz="2800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200000"/>
              </a:lnSpc>
              <a:buClr>
                <a:srgbClr val="384F87"/>
              </a:buClr>
              <a:buFont typeface="Wingdings" pitchFamily="2" charset="2"/>
              <a:buChar char="l"/>
            </a:pPr>
            <a:r>
              <a:rPr lang="zh-CN" altLang="en-US" sz="28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段落缩进</a:t>
            </a:r>
            <a:endParaRPr lang="en-US" altLang="zh-CN" sz="2800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200000"/>
              </a:lnSpc>
              <a:buClr>
                <a:srgbClr val="384F87"/>
              </a:buClr>
              <a:buFont typeface="Wingdings" pitchFamily="2" charset="2"/>
              <a:buChar char="l"/>
            </a:pPr>
            <a:r>
              <a:rPr lang="zh-CN" altLang="en-US" sz="28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项目符号列表</a:t>
            </a:r>
            <a:endParaRPr lang="zh-CN" altLang="en-US" sz="28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" name="Picture 1" descr="C:\Users\Administrator\AppData\Roaming\Tencent\Users\1907694520\QQ\WinTemp\RichOle\5RRF3%2_8PJF3MJR6N_)QE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732" y="2325188"/>
            <a:ext cx="6837810" cy="2913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1247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表格的结构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38182" y="1692740"/>
            <a:ext cx="4968552" cy="1918226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58362" y="2960570"/>
            <a:ext cx="4948371" cy="65039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</a:t>
            </a:r>
            <a:r>
              <a:rPr lang="zh-CN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&lt;table&gt;</a:t>
            </a:r>
            <a:r>
              <a:rPr lang="zh-CN" altLang="en-US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块级元素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&lt;/div&gt;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82198" y="2421373"/>
            <a:ext cx="4581120" cy="51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定义表格区域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638181" y="1696323"/>
            <a:ext cx="4968552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</a:t>
            </a:r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&lt;div/caption&gt;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73896" y="1686817"/>
            <a:ext cx="5346104" cy="1924149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6382688" y="2960569"/>
            <a:ext cx="5337312" cy="65039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en-US" altLang="zh-CN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</a:t>
            </a:r>
            <a:r>
              <a:rPr lang="zh-CN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&lt;tr&gt;</a:t>
            </a:r>
            <a:r>
              <a:rPr lang="zh-CN" altLang="en-US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段落文本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&lt;/tr&gt;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498162" y="2412819"/>
            <a:ext cx="458112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表格的行设置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38181" y="4348442"/>
            <a:ext cx="4968552" cy="1952797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12411" y="5012106"/>
            <a:ext cx="4393144" cy="51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表格的列设置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642531" y="4324712"/>
            <a:ext cx="4964202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</a:t>
            </a:r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&lt;td&gt;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77686" y="5636440"/>
            <a:ext cx="4929048" cy="65039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en-US" altLang="zh-CN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</a:t>
            </a:r>
            <a:r>
              <a:rPr lang="zh-CN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&lt;td&gt;</a:t>
            </a:r>
            <a:r>
              <a:rPr lang="zh-CN" altLang="en-US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倾斜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&lt;/td&gt;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6376981" y="1675173"/>
            <a:ext cx="5343019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</a:t>
            </a:r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&lt;tr&gt;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373896" y="4362687"/>
            <a:ext cx="5346104" cy="1924149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6382688" y="5636439"/>
            <a:ext cx="5337312" cy="65039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en-US" altLang="zh-CN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</a:t>
            </a:r>
            <a:r>
              <a:rPr lang="zh-CN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&lt;th&gt;</a:t>
            </a:r>
            <a:r>
              <a:rPr lang="zh-CN" altLang="en-US" sz="2400" b="1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段落文本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&lt;/th&gt;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498162" y="5088689"/>
            <a:ext cx="4581120" cy="51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表格的标题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6376981" y="4351043"/>
            <a:ext cx="5343019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&lt;th&gt;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3">
            <a:hlinkClick r:id="rId2" action="ppaction://hlinkfile"/>
            <a:extLst>
              <a:ext uri="{FF2B5EF4-FFF2-40B4-BE49-F238E27FC236}">
                <a16:creationId xmlns="" xmlns:a16="http://schemas.microsoft.com/office/drawing/2014/main" id="{D41AD1C7-2221-4099-8554-45CF2B18B96C}"/>
              </a:ext>
            </a:extLst>
          </p:cNvPr>
          <p:cNvSpPr txBox="1"/>
          <p:nvPr/>
        </p:nvSpPr>
        <p:spPr>
          <a:xfrm>
            <a:off x="3102307" y="302361"/>
            <a:ext cx="38012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实例：</a:t>
            </a:r>
            <a:r>
              <a:rPr lang="en-US" altLang="zh-CN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caption-h.html</a:t>
            </a:r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】</a:t>
            </a:r>
            <a:endParaRPr lang="zh-CN" altLang="en-US" sz="2400" kern="100" dirty="0">
              <a:solidFill>
                <a:srgbClr val="BA121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33">
            <a:hlinkClick r:id="rId3" action="ppaction://hlinkfile"/>
            <a:extLst>
              <a:ext uri="{FF2B5EF4-FFF2-40B4-BE49-F238E27FC236}">
                <a16:creationId xmlns="" xmlns:a16="http://schemas.microsoft.com/office/drawing/2014/main" id="{D41AD1C7-2221-4099-8554-45CF2B18B96C}"/>
              </a:ext>
            </a:extLst>
          </p:cNvPr>
          <p:cNvSpPr txBox="1"/>
          <p:nvPr/>
        </p:nvSpPr>
        <p:spPr>
          <a:xfrm>
            <a:off x="6472524" y="302361"/>
            <a:ext cx="32652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文本：表格元素</a:t>
            </a:r>
            <a:r>
              <a:rPr lang="en-US" altLang="zh-CN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.pdf</a:t>
            </a:r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】</a:t>
            </a:r>
            <a:endParaRPr lang="zh-CN" altLang="en-US" sz="2400" kern="100" dirty="0">
              <a:solidFill>
                <a:srgbClr val="BA121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32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表格的结构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1819" y="1654023"/>
            <a:ext cx="5343018" cy="1958942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45835" y="2382656"/>
            <a:ext cx="4581120" cy="51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行、列合并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01818" y="1654023"/>
            <a:ext cx="5343019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colspan,rowspan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442296" y="4288334"/>
            <a:ext cx="5346103" cy="1918226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462477" y="5556164"/>
            <a:ext cx="5324388" cy="65039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</a:t>
            </a:r>
            <a:r>
              <a:rPr lang="zh-CN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&lt;table&gt;</a:t>
            </a:r>
            <a:r>
              <a:rPr lang="zh-CN" altLang="en-US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块级元素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&lt;/div&gt;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586312" y="5016967"/>
            <a:ext cx="492923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定义表格区域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6442295" y="4291917"/>
            <a:ext cx="5346103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&lt;Tbody&gt;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442296" y="1654023"/>
            <a:ext cx="5346104" cy="1924149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6451088" y="2927775"/>
            <a:ext cx="5337312" cy="65039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en-US" altLang="zh-CN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</a:t>
            </a:r>
            <a:r>
              <a:rPr lang="zh-CN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&lt;tr&gt;</a:t>
            </a:r>
            <a:r>
              <a:rPr lang="zh-CN" altLang="en-US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段落文本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&lt;/tr&gt;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566562" y="2380025"/>
            <a:ext cx="458112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表格的行设置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80301" y="4315648"/>
            <a:ext cx="5264536" cy="1952797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650180" y="4979312"/>
            <a:ext cx="465892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表格的列设置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580301" y="4291918"/>
            <a:ext cx="5264536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&lt;tfoot&gt;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06168" y="2950848"/>
            <a:ext cx="5338669" cy="66211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</a:t>
            </a:r>
            <a:r>
              <a:rPr lang="zh-CN" altLang="en-US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&lt;tr colspan=2&gt;a&lt;/tr&gt;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15455" y="5603646"/>
            <a:ext cx="5227255" cy="65039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en-US" altLang="zh-CN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</a:t>
            </a:r>
            <a:r>
              <a:rPr lang="zh-CN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&lt;td&gt;</a:t>
            </a:r>
            <a:r>
              <a:rPr lang="zh-CN" altLang="en-US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倾斜</a:t>
            </a: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&lt;/td&gt;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6445381" y="1642379"/>
            <a:ext cx="5343019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&lt;thead&gt;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33">
            <a:hlinkClick r:id="rId2" action="ppaction://hlinkfile"/>
            <a:extLst>
              <a:ext uri="{FF2B5EF4-FFF2-40B4-BE49-F238E27FC236}">
                <a16:creationId xmlns="" xmlns:a16="http://schemas.microsoft.com/office/drawing/2014/main" id="{D41AD1C7-2221-4099-8554-45CF2B18B96C}"/>
              </a:ext>
            </a:extLst>
          </p:cNvPr>
          <p:cNvSpPr txBox="1"/>
          <p:nvPr/>
        </p:nvSpPr>
        <p:spPr>
          <a:xfrm>
            <a:off x="5876696" y="300925"/>
            <a:ext cx="50227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实例：</a:t>
            </a:r>
            <a:r>
              <a:rPr lang="en-US" altLang="zh-CN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colspan-rowspan.html</a:t>
            </a:r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】</a:t>
            </a:r>
            <a:endParaRPr lang="zh-CN" altLang="en-US" sz="2400" kern="100" dirty="0">
              <a:solidFill>
                <a:srgbClr val="BA121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文本框 33">
            <a:hlinkClick r:id="rId3" action="ppaction://hlinkfile"/>
            <a:extLst>
              <a:ext uri="{FF2B5EF4-FFF2-40B4-BE49-F238E27FC236}">
                <a16:creationId xmlns="" xmlns:a16="http://schemas.microsoft.com/office/drawing/2014/main" id="{D41AD1C7-2221-4099-8554-45CF2B18B96C}"/>
              </a:ext>
            </a:extLst>
          </p:cNvPr>
          <p:cNvSpPr txBox="1"/>
          <p:nvPr/>
        </p:nvSpPr>
        <p:spPr>
          <a:xfrm>
            <a:off x="3094950" y="301403"/>
            <a:ext cx="30837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实例：</a:t>
            </a:r>
            <a:r>
              <a:rPr lang="en-US" altLang="zh-CN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tbody.html</a:t>
            </a:r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】</a:t>
            </a:r>
            <a:endParaRPr lang="zh-CN" altLang="en-US" sz="2400" kern="100" dirty="0">
              <a:solidFill>
                <a:srgbClr val="BA121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27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0962" y="151938"/>
            <a:ext cx="5987143" cy="762508"/>
          </a:xfrm>
        </p:spPr>
        <p:txBody>
          <a:bodyPr>
            <a:norm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表格的嵌套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3">
            <a:hlinkClick r:id="rId2" action="ppaction://hlinkfile"/>
            <a:extLst>
              <a:ext uri="{FF2B5EF4-FFF2-40B4-BE49-F238E27FC236}">
                <a16:creationId xmlns="" xmlns:a16="http://schemas.microsoft.com/office/drawing/2014/main" id="{D41AD1C7-2221-4099-8554-45CF2B18B96C}"/>
              </a:ext>
            </a:extLst>
          </p:cNvPr>
          <p:cNvSpPr txBox="1"/>
          <p:nvPr/>
        </p:nvSpPr>
        <p:spPr>
          <a:xfrm>
            <a:off x="2943597" y="302360"/>
            <a:ext cx="37461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实例：</a:t>
            </a:r>
            <a:r>
              <a:rPr lang="en-US" altLang="zh-CN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nesting.html</a:t>
            </a:r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】</a:t>
            </a:r>
            <a:endParaRPr lang="zh-CN" altLang="en-US" sz="2400" kern="100" dirty="0">
              <a:solidFill>
                <a:srgbClr val="BA121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163" y="1260928"/>
            <a:ext cx="4338780" cy="48523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矩形 2"/>
          <p:cNvSpPr/>
          <p:nvPr/>
        </p:nvSpPr>
        <p:spPr>
          <a:xfrm>
            <a:off x="357051" y="1120075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&lt;tr&gt;</a:t>
            </a:r>
          </a:p>
          <a:p>
            <a:r>
              <a:rPr lang="en-US" altLang="zh-CN" sz="2400" kern="1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&lt;td&gt;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&lt;table border=1 style="width:100%;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height:100%"&gt;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  &lt;tr&gt;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     &lt;td&gt;11&lt;/td&gt;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     &lt;td&gt;12&lt;/td&gt;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  &lt;/tr&gt;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  &lt;tr&gt;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     &lt;td&gt;21&lt;/td&gt;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     &lt;td&gt;22&lt;/td&gt;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  &lt;/tr&gt;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&lt;/table&gt;</a:t>
            </a:r>
            <a:endParaRPr lang="zh-CN" altLang="en-US" sz="2400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kern="1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&lt;/td&gt;</a:t>
            </a:r>
          </a:p>
          <a:p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&lt;/tr&gt;</a:t>
            </a:r>
          </a:p>
        </p:txBody>
      </p:sp>
      <p:sp>
        <p:nvSpPr>
          <p:cNvPr id="4" name="右箭头 3"/>
          <p:cNvSpPr/>
          <p:nvPr/>
        </p:nvSpPr>
        <p:spPr>
          <a:xfrm>
            <a:off x="6229241" y="3522687"/>
            <a:ext cx="920932" cy="731364"/>
          </a:xfrm>
          <a:prstGeom prst="rightArrow">
            <a:avLst/>
          </a:prstGeom>
          <a:solidFill>
            <a:srgbClr val="BA12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97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0962" y="151938"/>
            <a:ext cx="5987143" cy="762508"/>
          </a:xfrm>
        </p:spPr>
        <p:txBody>
          <a:bodyPr>
            <a:norm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表格的样式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56258" y="1992448"/>
            <a:ext cx="5464115" cy="3484096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6449975" y="2718449"/>
            <a:ext cx="4581120" cy="51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用</a:t>
            </a:r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css</a:t>
            </a: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控制表格样式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21102" y="1970399"/>
            <a:ext cx="4938361" cy="3569473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673854" y="2734847"/>
            <a:ext cx="4393144" cy="51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设置单元格内容的对齐方式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627554" y="1992447"/>
            <a:ext cx="4931909" cy="610326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垂直、水平对齐</a:t>
            </a:r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&lt;hr&gt;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40618" y="3512175"/>
            <a:ext cx="4918846" cy="202769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sz="2400" kern="1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语法：</a:t>
            </a:r>
            <a:endParaRPr lang="en-US" altLang="zh-CN" sz="2400" kern="1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style=“vertical-align:bottom;</a:t>
            </a:r>
          </a:p>
          <a:p>
            <a:pPr>
              <a:lnSpc>
                <a:spcPct val="150000"/>
              </a:lnSpc>
            </a:pP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Text-align:center”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6253288" y="1970399"/>
            <a:ext cx="5467085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表格的样式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274978" y="3398769"/>
            <a:ext cx="5445395" cy="211905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2400" kern="1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语法：</a:t>
            </a:r>
            <a:endParaRPr lang="en-US" altLang="zh-CN" sz="2400" kern="1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style=“width:400px;height:400px;</a:t>
            </a:r>
          </a:p>
          <a:p>
            <a:pPr>
              <a:lnSpc>
                <a:spcPct val="150000"/>
              </a:lnSpc>
            </a:pP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Font-size:40px;border:3px solid red”</a:t>
            </a:r>
          </a:p>
        </p:txBody>
      </p:sp>
      <p:sp>
        <p:nvSpPr>
          <p:cNvPr id="37" name="文本框 33">
            <a:hlinkClick r:id="rId2" action="ppaction://hlinkfile"/>
            <a:extLst>
              <a:ext uri="{FF2B5EF4-FFF2-40B4-BE49-F238E27FC236}">
                <a16:creationId xmlns="" xmlns:a16="http://schemas.microsoft.com/office/drawing/2014/main" id="{D41AD1C7-2221-4099-8554-45CF2B18B96C}"/>
              </a:ext>
            </a:extLst>
          </p:cNvPr>
          <p:cNvSpPr txBox="1"/>
          <p:nvPr/>
        </p:nvSpPr>
        <p:spPr>
          <a:xfrm>
            <a:off x="2943597" y="302360"/>
            <a:ext cx="37461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实例：</a:t>
            </a:r>
            <a:r>
              <a:rPr lang="en-US" altLang="zh-CN" sz="2400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ex-a.html</a:t>
            </a:r>
            <a:r>
              <a:rPr lang="zh-CN" altLang="zh-CN" sz="2400" kern="100" dirty="0">
                <a:solidFill>
                  <a:srgbClr val="BA121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】</a:t>
            </a:r>
            <a:endParaRPr lang="zh-CN" altLang="en-US" sz="2400" kern="100" dirty="0">
              <a:solidFill>
                <a:srgbClr val="BA121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256258" y="1951166"/>
            <a:ext cx="5464115" cy="3588706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6449975" y="2677168"/>
            <a:ext cx="4581120" cy="51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用</a:t>
            </a:r>
            <a:r>
              <a:rPr lang="en-US" altLang="zh-CN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css</a:t>
            </a: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控制表格样式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21102" y="2029902"/>
            <a:ext cx="4938362" cy="3446641"/>
          </a:xfrm>
          <a:prstGeom prst="rect">
            <a:avLst/>
          </a:prstGeom>
          <a:solidFill>
            <a:schemeClr val="bg1"/>
          </a:solidFill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673854" y="2693566"/>
            <a:ext cx="4393144" cy="51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设置单元格内容的对齐方式</a:t>
            </a:r>
            <a:endParaRPr lang="zh-CN" altLang="zh-CN" sz="24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621102" y="1966322"/>
            <a:ext cx="4938361" cy="610326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垂直、水平对齐</a:t>
            </a:r>
            <a:r>
              <a:rPr lang="en-US" altLang="zh-CN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&lt;hr&gt;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40618" y="3470894"/>
            <a:ext cx="4918846" cy="202769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sz="2400" kern="1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语法：</a:t>
            </a:r>
            <a:endParaRPr lang="en-US" altLang="zh-CN" sz="2400" kern="1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style=“vertical-align:bottom;</a:t>
            </a:r>
          </a:p>
          <a:p>
            <a:pPr>
              <a:lnSpc>
                <a:spcPct val="150000"/>
              </a:lnSpc>
            </a:pP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Text-align:center”</a:t>
            </a:r>
            <a:endParaRPr lang="zh-CN" altLang="en-US" sz="2400" kern="1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6253288" y="1929118"/>
            <a:ext cx="5467085" cy="610327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63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表格的样式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274978" y="3357488"/>
            <a:ext cx="5445395" cy="218238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2400" kern="1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语法：</a:t>
            </a:r>
            <a:endParaRPr lang="en-US" altLang="zh-CN" sz="2400" kern="1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style=“width:400px;height:400px;</a:t>
            </a:r>
          </a:p>
          <a:p>
            <a:pPr>
              <a:lnSpc>
                <a:spcPct val="150000"/>
              </a:lnSpc>
            </a:pPr>
            <a:r>
              <a:rPr lang="en-US" altLang="zh-CN" sz="2400" kern="1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Font-size:40px;border:3px solid red”</a:t>
            </a:r>
          </a:p>
        </p:txBody>
      </p:sp>
    </p:spTree>
    <p:extLst>
      <p:ext uri="{BB962C8B-B14F-4D97-AF65-F5344CB8AC3E}">
        <p14:creationId xmlns:p14="http://schemas.microsoft.com/office/powerpoint/2010/main" val="2092779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00151" y="149606"/>
            <a:ext cx="2144627" cy="762508"/>
          </a:xfrm>
        </p:spPr>
        <p:txBody>
          <a:bodyPr>
            <a:normAutofit/>
          </a:bodyPr>
          <a:lstStyle/>
          <a:p>
            <a:r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object 7"/>
          <p:cNvSpPr/>
          <p:nvPr/>
        </p:nvSpPr>
        <p:spPr>
          <a:xfrm>
            <a:off x="936872" y="1219966"/>
            <a:ext cx="10726948" cy="4847974"/>
          </a:xfrm>
          <a:custGeom>
            <a:avLst/>
            <a:gdLst/>
            <a:ahLst/>
            <a:cxnLst/>
            <a:rect l="l" t="t" r="r" b="b"/>
            <a:pathLst>
              <a:path w="7560945" h="4109720">
                <a:moveTo>
                  <a:pt x="0" y="4109466"/>
                </a:moveTo>
                <a:lnTo>
                  <a:pt x="7560564" y="4109466"/>
                </a:lnTo>
                <a:lnTo>
                  <a:pt x="7560564" y="0"/>
                </a:lnTo>
                <a:lnTo>
                  <a:pt x="0" y="0"/>
                </a:lnTo>
                <a:lnTo>
                  <a:pt x="0" y="4109466"/>
                </a:lnTo>
                <a:close/>
              </a:path>
            </a:pathLst>
          </a:custGeom>
          <a:noFill/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8"/>
          <p:cNvSpPr/>
          <p:nvPr/>
        </p:nvSpPr>
        <p:spPr>
          <a:xfrm>
            <a:off x="932688" y="1216152"/>
            <a:ext cx="10735055" cy="4855464"/>
          </a:xfrm>
          <a:custGeom>
            <a:avLst/>
            <a:gdLst/>
            <a:ahLst/>
            <a:cxnLst/>
            <a:rect l="l" t="t" r="r" b="b"/>
            <a:pathLst>
              <a:path w="7566659" h="4116070">
                <a:moveTo>
                  <a:pt x="7565263" y="0"/>
                </a:moveTo>
                <a:lnTo>
                  <a:pt x="1358" y="0"/>
                </a:lnTo>
                <a:lnTo>
                  <a:pt x="0" y="1397"/>
                </a:lnTo>
                <a:lnTo>
                  <a:pt x="0" y="4114190"/>
                </a:lnTo>
                <a:lnTo>
                  <a:pt x="1358" y="4115562"/>
                </a:lnTo>
                <a:lnTo>
                  <a:pt x="7565263" y="4115562"/>
                </a:lnTo>
                <a:lnTo>
                  <a:pt x="7566660" y="4114190"/>
                </a:lnTo>
                <a:lnTo>
                  <a:pt x="7566660" y="4111904"/>
                </a:lnTo>
                <a:lnTo>
                  <a:pt x="3657" y="4111904"/>
                </a:lnTo>
                <a:lnTo>
                  <a:pt x="3657" y="3683"/>
                </a:lnTo>
                <a:lnTo>
                  <a:pt x="7566660" y="3683"/>
                </a:lnTo>
                <a:lnTo>
                  <a:pt x="7566660" y="1397"/>
                </a:lnTo>
                <a:lnTo>
                  <a:pt x="7565263" y="0"/>
                </a:lnTo>
                <a:close/>
              </a:path>
              <a:path w="7566659" h="4116070">
                <a:moveTo>
                  <a:pt x="7566660" y="3683"/>
                </a:moveTo>
                <a:lnTo>
                  <a:pt x="7562977" y="3683"/>
                </a:lnTo>
                <a:lnTo>
                  <a:pt x="7562977" y="4111904"/>
                </a:lnTo>
                <a:lnTo>
                  <a:pt x="7566660" y="4111904"/>
                </a:lnTo>
                <a:lnTo>
                  <a:pt x="7566660" y="3683"/>
                </a:lnTo>
                <a:close/>
              </a:path>
              <a:path w="7566659" h="4116070">
                <a:moveTo>
                  <a:pt x="7561834" y="4825"/>
                </a:moveTo>
                <a:lnTo>
                  <a:pt x="4876" y="4825"/>
                </a:lnTo>
                <a:lnTo>
                  <a:pt x="4876" y="4110685"/>
                </a:lnTo>
                <a:lnTo>
                  <a:pt x="7561834" y="4110685"/>
                </a:lnTo>
                <a:lnTo>
                  <a:pt x="7561834" y="4109466"/>
                </a:lnTo>
                <a:lnTo>
                  <a:pt x="6095" y="4109466"/>
                </a:lnTo>
                <a:lnTo>
                  <a:pt x="6095" y="6096"/>
                </a:lnTo>
                <a:lnTo>
                  <a:pt x="7561834" y="6096"/>
                </a:lnTo>
                <a:lnTo>
                  <a:pt x="7561834" y="4825"/>
                </a:lnTo>
                <a:close/>
              </a:path>
              <a:path w="7566659" h="4116070">
                <a:moveTo>
                  <a:pt x="7561834" y="6096"/>
                </a:moveTo>
                <a:lnTo>
                  <a:pt x="7560564" y="6095"/>
                </a:lnTo>
                <a:lnTo>
                  <a:pt x="7560564" y="4109466"/>
                </a:lnTo>
                <a:lnTo>
                  <a:pt x="7561834" y="4109466"/>
                </a:lnTo>
                <a:lnTo>
                  <a:pt x="7561834" y="6096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25" name="Picture 1" descr="C:\Users\Administrator\AppData\Roaming\Tencent\Users\1907694520\QQ\WinTemp\RichOle\W%RT[P76C@%X%`_]P5C@M5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71" y="1397087"/>
            <a:ext cx="11464236" cy="5029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4512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​​">
  <a:themeElements>
    <a:clrScheme name="自定义 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C00000"/>
      </a:hlink>
      <a:folHlink>
        <a:srgbClr val="C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1948</TotalTime>
  <Words>408</Words>
  <Application>Microsoft Office PowerPoint</Application>
  <PresentationFormat>自定义</PresentationFormat>
  <Paragraphs>93</Paragraphs>
  <Slides>10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Office 主题​​</vt:lpstr>
      <vt:lpstr>网页设计基础</vt:lpstr>
      <vt:lpstr>PowerPoint 演示文稿</vt:lpstr>
      <vt:lpstr>PowerPoint 演示文稿</vt:lpstr>
      <vt:lpstr>课堂任务</vt:lpstr>
      <vt:lpstr>表格的结构</vt:lpstr>
      <vt:lpstr>表格的结构</vt:lpstr>
      <vt:lpstr>表格的嵌套</vt:lpstr>
      <vt:lpstr>表格的样式</vt:lpstr>
      <vt:lpstr>实践</vt:lpstr>
      <vt:lpstr>谢 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红蓝色</dc:title>
  <dc:creator>ljw</dc:creator>
  <cp:lastModifiedBy>Administrator</cp:lastModifiedBy>
  <cp:revision>232</cp:revision>
  <dcterms:created xsi:type="dcterms:W3CDTF">2020-04-10T03:38:00Z</dcterms:created>
  <dcterms:modified xsi:type="dcterms:W3CDTF">2021-10-08T09:01:18Z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E9D473D31EA64F4BBF10EC090ECA3D45</vt:lpwstr>
  </property>
  <property fmtid="{D5CDD505-2E9C-101B-9397-08002B2CF9AE}" pid="3" name="KSOProductBuildVer">
    <vt:lpwstr>2052-11.1.0.10356</vt:lpwstr>
  </property>
</Properties>
</file>

<file path=docProps/thumbnail.jpeg>
</file>